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8" r:id="rId10"/>
    <p:sldId id="269" r:id="rId11"/>
    <p:sldId id="270" r:id="rId12"/>
    <p:sldId id="271" r:id="rId13"/>
    <p:sldId id="265" r:id="rId14"/>
    <p:sldId id="266" r:id="rId15"/>
    <p:sldId id="267" r:id="rId16"/>
    <p:sldId id="272" r:id="rId17"/>
    <p:sldId id="273" r:id="rId18"/>
    <p:sldId id="274" r:id="rId19"/>
    <p:sldId id="275" r:id="rId20"/>
    <p:sldId id="277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2197"/>
  </p:normalViewPr>
  <p:slideViewPr>
    <p:cSldViewPr snapToGrid="0" snapToObjects="1">
      <p:cViewPr varScale="1">
        <p:scale>
          <a:sx n="92" d="100"/>
          <a:sy n="92" d="100"/>
        </p:scale>
        <p:origin x="13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E9263-CBCA-F244-A8C0-BD286286544E}" type="datetimeFigureOut">
              <a:rPr lang="en-US" smtClean="0"/>
              <a:t>8/11/19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E100E-CD81-F242-B781-FD1BB5B34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396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cyverse</a:t>
            </a:r>
            <a:r>
              <a:rPr lang="en-US" dirty="0"/>
              <a:t> important announcements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2613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9bb426ae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9bb426ae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9558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9bb426ae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9bb426ae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 steps we went through in the first part of the workshop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3382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9bb426ae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9bb426ae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discussion time</a:t>
            </a:r>
          </a:p>
        </p:txBody>
      </p:sp>
    </p:spTree>
    <p:extLst>
      <p:ext uri="{BB962C8B-B14F-4D97-AF65-F5344CB8AC3E}">
        <p14:creationId xmlns:p14="http://schemas.microsoft.com/office/powerpoint/2010/main" val="2492427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9bb426ae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9bb426ae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0504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9bb426ae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9bb426ae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99556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9bb426ae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9bb426ae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8720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9bb426ae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9bb426ae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stop and make sure everybody is good to go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3312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9bb426ae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9bb426ae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talk about resources before diving into lots of 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88107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9bb426ae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9bb426ae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google be your friend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8052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9bb426ae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9bb426ae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combee</a:t>
            </a:r>
            <a:r>
              <a:rPr lang="en-US" dirty="0"/>
              <a:t>, have r study groups or get help on ‘omics related questions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steenbock</a:t>
            </a:r>
            <a:r>
              <a:rPr lang="en-US" dirty="0"/>
              <a:t> library office hours/r workshops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sarah</a:t>
            </a:r>
            <a:r>
              <a:rPr lang="en-US" dirty="0"/>
              <a:t> </a:t>
            </a:r>
            <a:r>
              <a:rPr lang="en-US" dirty="0" err="1"/>
              <a:t>stevens</a:t>
            </a:r>
            <a:r>
              <a:rPr lang="en-US" dirty="0"/>
              <a:t> at the data science hub has office hours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wanting to run code on CHTC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CCI virtual machines - $$$ but through university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567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9bb426ae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9bb426ae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2356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9bb426ae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9bb426ae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talk about resources before diving into lots of 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76383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9bb426ae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9bb426ae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once have </a:t>
            </a:r>
            <a:r>
              <a:rPr lang="en-US" dirty="0" err="1"/>
              <a:t>cyverse</a:t>
            </a:r>
            <a:r>
              <a:rPr lang="en-US"/>
              <a:t>, how to get to the server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0150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9bb426ae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9bb426ae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Stop for introductions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Talk to 1-2 people around you by: </a:t>
            </a:r>
            <a:br>
              <a:rPr lang="en" dirty="0"/>
            </a:br>
            <a:r>
              <a:rPr lang="en" dirty="0"/>
              <a:t>summarizing your research/work in three words (and then briefly describe it)</a:t>
            </a:r>
            <a:br>
              <a:rPr lang="en" dirty="0"/>
            </a:br>
            <a:r>
              <a:rPr lang="en" dirty="0"/>
              <a:t>sharing one thing you hope to learn at this workshop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9760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9bb426ae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9bb426ae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5557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9bb426ae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9bb426ae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2201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9bb426ae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9bb426ae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3546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9bb426ae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9bb426ae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861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9bb426ae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9bb426ae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8104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9bb426ae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9bb426ae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 introducing the study from which we are analyzing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9526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7CB7E-4537-B743-AADA-6DC9B7172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9093F9-FB92-8544-AEB5-1313B6D94D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3E0E6-4279-FF4A-80D0-EE55C0629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1648-F5A7-1B41-AFB0-A703F48C9B73}" type="datetimeFigureOut">
              <a:rPr lang="en-US" smtClean="0"/>
              <a:t>8/11/19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4452A-F40F-8749-8E6E-752A14089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AFB74-8025-FC42-84E1-58CB92233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063D6-61B0-874A-B3DA-DA2615A5A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52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004EF-E75D-494D-A532-5FE8657D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4A1105-7F77-9F4A-869B-9293DC0C37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3F2EF-1A03-DC4E-BD37-43DB51F7B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1648-F5A7-1B41-AFB0-A703F48C9B73}" type="datetimeFigureOut">
              <a:rPr lang="en-US" smtClean="0"/>
              <a:t>8/11/19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29197-41CC-6A4E-863E-D68B7245E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2543C-E675-9C46-97B9-04B6FCCC9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063D6-61B0-874A-B3DA-DA2615A5A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54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6F5C61-1C8B-B64F-95AA-9E4703CC6C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357EEA-4846-3340-8035-00C521E43B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F3BCF-17FE-684C-9A70-F379DD75F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1648-F5A7-1B41-AFB0-A703F48C9B73}" type="datetimeFigureOut">
              <a:rPr lang="en-US" smtClean="0"/>
              <a:t>8/11/19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E72EA-6105-C246-B1A7-A675E374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85140-3D0E-1142-8698-D8265A74C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063D6-61B0-874A-B3DA-DA2615A5A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38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rgbClr val="FFFFFF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rgbClr val="07115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1374733" y="593367"/>
            <a:ext cx="957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5" name="Google Shape;25;p4"/>
          <p:cNvSpPr/>
          <p:nvPr/>
        </p:nvSpPr>
        <p:spPr>
          <a:xfrm>
            <a:off x="10646600" y="77067"/>
            <a:ext cx="1464000" cy="12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 t="43563"/>
          <a:stretch/>
        </p:blipFill>
        <p:spPr>
          <a:xfrm>
            <a:off x="9648628" y="489500"/>
            <a:ext cx="2307872" cy="817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1041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BA040-11C4-3C4C-AF08-C57563BF9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EC005-CB00-3C41-942B-7B79D5859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BE06B-E165-484B-AA39-734941F56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1648-F5A7-1B41-AFB0-A703F48C9B73}" type="datetimeFigureOut">
              <a:rPr lang="en-US" smtClean="0"/>
              <a:t>8/11/19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DB340-499B-B74B-8BD7-90760A0D1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97FB1-5162-894F-BB43-C9116E4BF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063D6-61B0-874A-B3DA-DA2615A5A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42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E0B6A-E08A-0D45-B308-815652CC2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ACFB2-D214-8444-B1DF-F19983933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EA6E2-CAC5-8844-B9EF-C9818268A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1648-F5A7-1B41-AFB0-A703F48C9B73}" type="datetimeFigureOut">
              <a:rPr lang="en-US" smtClean="0"/>
              <a:t>8/11/19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036E9-B32E-B848-8798-5A8601A60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D6AB-81E0-794E-BF97-165DE7E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063D6-61B0-874A-B3DA-DA2615A5A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16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DB53E-9336-0C4C-8EE5-B2955A36A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FEA99-0F67-8A43-8CA4-5BB921BFB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4BD50C-9BEA-5D4E-9C9C-CEB9AD235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D1EE8F-508A-804C-92D2-4EABD3F41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1648-F5A7-1B41-AFB0-A703F48C9B73}" type="datetimeFigureOut">
              <a:rPr lang="en-US" smtClean="0"/>
              <a:t>8/11/19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47B3E8-2765-2A4B-A787-38CE26EE7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AE5E0-7011-5B4D-B469-56AA16A5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063D6-61B0-874A-B3DA-DA2615A5A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954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860-1FB3-FD4F-BA53-877FF39CC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37E397-1EC2-6647-AC4D-BDB70577B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6E05A5-D20F-F94A-AC04-9C56680D0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298E31-A20B-A742-8FFF-3AB43E55B7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68A7FD-0ACB-9A48-B73D-B9DC31BCFB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E67D66-F442-CF4A-A8BC-AE87E376D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1648-F5A7-1B41-AFB0-A703F48C9B73}" type="datetimeFigureOut">
              <a:rPr lang="en-US" smtClean="0"/>
              <a:t>8/11/19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A351EB-653A-9948-AAE3-5DEF07555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2DA0E7-54A6-F24A-94CD-86304E8A6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063D6-61B0-874A-B3DA-DA2615A5A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684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F169D-C689-A64F-BB97-52C47F84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A44EC8-9C1F-AA42-AF84-93BDA4360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1648-F5A7-1B41-AFB0-A703F48C9B73}" type="datetimeFigureOut">
              <a:rPr lang="en-US" smtClean="0"/>
              <a:t>8/11/19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557D8-378C-904C-945D-06CFE4F8B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AFEDD0-AD07-544D-BC29-AA4AC7D06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063D6-61B0-874A-B3DA-DA2615A5A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99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40FC7-C109-D64F-98F2-F1D8721A2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1648-F5A7-1B41-AFB0-A703F48C9B73}" type="datetimeFigureOut">
              <a:rPr lang="en-US" smtClean="0"/>
              <a:t>8/11/19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E3F6B8-5548-B649-BBF5-E340D28C1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3677C-AB0B-514B-9984-F4A7A0A5B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063D6-61B0-874A-B3DA-DA2615A5A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59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DA451-5F03-EA40-AC08-ADB94BCCB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10E09-468E-7842-9E73-9DA78AE5C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A6554-28D0-CD4F-83CB-1A5C92BB5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503FF1-A1FD-5E4F-83D6-CEC4CC472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1648-F5A7-1B41-AFB0-A703F48C9B73}" type="datetimeFigureOut">
              <a:rPr lang="en-US" smtClean="0"/>
              <a:t>8/11/19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A47A8-C8C6-3741-A561-AA02EFB03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DD834A-0450-4C4B-AD40-242DE2FE1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063D6-61B0-874A-B3DA-DA2615A5A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09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1C381-5B3F-3F43-8E7A-55C852E1C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69569E-135B-144F-8FC4-CD6C262F48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81EEF-6951-6246-B24F-2219E11C4C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455C7-6D98-CA46-B9FB-9F724AA88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1648-F5A7-1B41-AFB0-A703F48C9B73}" type="datetimeFigureOut">
              <a:rPr lang="en-US" smtClean="0"/>
              <a:t>8/11/19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75A273-C084-9044-A23C-790FB834F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D91963-494A-8E42-9571-5D5CE384B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063D6-61B0-874A-B3DA-DA2615A5A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78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EA67CD-3D2B-B846-8310-3A0D0677D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DD779B-37FC-7945-938D-C08D48BC0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5E0C2-BB4F-BE4A-8893-DA0B21E408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71648-F5A7-1B41-AFB0-A703F48C9B73}" type="datetimeFigureOut">
              <a:rPr lang="en-US" smtClean="0"/>
              <a:t>8/11/19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DFA88-256D-7143-A5DA-3174626D4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C7F70-76D8-CC46-929F-F827275C0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063D6-61B0-874A-B3DA-DA2615A5A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660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o.wisc.edu/3183gc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hyperlink" Target="https://go.wisc.edu/f778p7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mailto:gotting@wisc.edu" TargetMode="External"/><Relationship Id="rId3" Type="http://schemas.openxmlformats.org/officeDocument/2006/relationships/image" Target="../media/image5.png"/><Relationship Id="rId7" Type="http://schemas.openxmlformats.org/officeDocument/2006/relationships/hyperlink" Target="mailto:emcdaniel@wisc.edu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tiff"/><Relationship Id="rId11" Type="http://schemas.openxmlformats.org/officeDocument/2006/relationships/hyperlink" Target="mailto:chtc@cs.wisc.edu" TargetMode="External"/><Relationship Id="rId5" Type="http://schemas.openxmlformats.org/officeDocument/2006/relationships/image" Target="../media/image17.png"/><Relationship Id="rId10" Type="http://schemas.openxmlformats.org/officeDocument/2006/relationships/hyperlink" Target="mailto:tobin.magle@wisc.edu" TargetMode="External"/><Relationship Id="rId4" Type="http://schemas.openxmlformats.org/officeDocument/2006/relationships/image" Target="../media/image16.tiff"/><Relationship Id="rId9" Type="http://schemas.openxmlformats.org/officeDocument/2006/relationships/hyperlink" Target="mailto:facilitator@datascience.wisc.ed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hyperlink" Target="https://www.bioconductor.org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emcdaniel@wisc.edu" TargetMode="External"/><Relationship Id="rId7" Type="http://schemas.openxmlformats.org/officeDocument/2006/relationships/hyperlink" Target="mailto:combee-uw-Madison@github.io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join-combee@lists.wisc.edu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ware-carpentry.org/conduc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o.wisc.edu/3183gc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o.wisc.edu/f778p7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/>
          <p:nvPr/>
        </p:nvSpPr>
        <p:spPr>
          <a:xfrm>
            <a:off x="58967" y="49133"/>
            <a:ext cx="5561200" cy="134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1309600" y="1168733"/>
            <a:ext cx="9572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 dirty="0"/>
              <a:t>Welcome to the Workshop!</a:t>
            </a:r>
            <a:endParaRPr b="1" dirty="0"/>
          </a:p>
          <a:p>
            <a:endParaRPr dirty="0"/>
          </a:p>
          <a:p>
            <a:endParaRPr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1"/>
          </p:nvPr>
        </p:nvSpPr>
        <p:spPr>
          <a:xfrm>
            <a:off x="415600" y="1993832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3200" b="1" dirty="0"/>
              <a:t>Workshop Website</a:t>
            </a:r>
            <a:br>
              <a:rPr lang="en" b="1" dirty="0"/>
            </a:br>
            <a:r>
              <a:rPr lang="en" b="1" u="sng" dirty="0">
                <a:solidFill>
                  <a:srgbClr val="B7010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  <a:hlinkClick r:id="rId3"/>
              </a:rPr>
              <a:t>https://go.wisc.edu/3183gc</a:t>
            </a:r>
            <a:endParaRPr b="1" dirty="0"/>
          </a:p>
          <a:p>
            <a:pPr marL="0" indent="0">
              <a:spcBef>
                <a:spcPts val="2133"/>
              </a:spcBef>
              <a:buNone/>
            </a:pPr>
            <a:r>
              <a:rPr lang="en" sz="3200" b="1" dirty="0" err="1"/>
              <a:t>Etherpad</a:t>
            </a:r>
            <a:r>
              <a:rPr lang="en" sz="3200" b="1" dirty="0"/>
              <a:t> (for collaborative notes and questions)</a:t>
            </a:r>
            <a:br>
              <a:rPr lang="en" sz="3200" b="1" dirty="0"/>
            </a:br>
            <a:r>
              <a:rPr lang="en" b="1" u="sng" dirty="0">
                <a:solidFill>
                  <a:srgbClr val="B7010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  <a:hlinkClick r:id="rId4"/>
              </a:rPr>
              <a:t>https://go.wisc.edu/f778p7</a:t>
            </a: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lang="en-US" b="1" dirty="0"/>
          </a:p>
          <a:p>
            <a:pPr marL="0" indent="0" algn="ctr">
              <a:spcBef>
                <a:spcPts val="2133"/>
              </a:spcBef>
              <a:spcAft>
                <a:spcPts val="2133"/>
              </a:spcAft>
              <a:buNone/>
            </a:pPr>
            <a:r>
              <a:rPr lang="en-US" sz="3200" b="1" dirty="0">
                <a:ea typeface="Verdana" panose="020B0604030504040204" pitchFamily="34" charset="0"/>
                <a:cs typeface="Verdana" panose="020B0604030504040204" pitchFamily="34" charset="0"/>
              </a:rPr>
              <a:t>Make sure you can connect to your </a:t>
            </a:r>
            <a:r>
              <a:rPr lang="en-US" sz="3200" b="1" dirty="0" err="1">
                <a:ea typeface="Verdana" panose="020B0604030504040204" pitchFamily="34" charset="0"/>
                <a:cs typeface="Verdana" panose="020B0604030504040204" pitchFamily="34" charset="0"/>
              </a:rPr>
              <a:t>Cyverse</a:t>
            </a:r>
            <a:r>
              <a:rPr lang="en-US" sz="3200" b="1" dirty="0">
                <a:ea typeface="Verdana" panose="020B0604030504040204" pitchFamily="34" charset="0"/>
                <a:cs typeface="Verdana" panose="020B0604030504040204" pitchFamily="34" charset="0"/>
              </a:rPr>
              <a:t> account!</a:t>
            </a:r>
            <a:endParaRPr sz="3200" b="1" dirty="0"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600" y="103934"/>
            <a:ext cx="4902200" cy="10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49433" y="103934"/>
            <a:ext cx="2771067" cy="1739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447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886DA5-53A5-C749-ACAF-59879515EB55}"/>
              </a:ext>
            </a:extLst>
          </p:cNvPr>
          <p:cNvSpPr/>
          <p:nvPr/>
        </p:nvSpPr>
        <p:spPr>
          <a:xfrm>
            <a:off x="0" y="6707731"/>
            <a:ext cx="12192000" cy="15026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Google Shape;61;p14">
            <a:extLst>
              <a:ext uri="{FF2B5EF4-FFF2-40B4-BE49-F238E27FC236}">
                <a16:creationId xmlns:a16="http://schemas.microsoft.com/office/drawing/2014/main" id="{60625228-A46B-6045-9EC9-CFF24C31FB3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64" y="477217"/>
            <a:ext cx="1796875" cy="1796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3;p14">
            <a:extLst>
              <a:ext uri="{FF2B5EF4-FFF2-40B4-BE49-F238E27FC236}">
                <a16:creationId xmlns:a16="http://schemas.microsoft.com/office/drawing/2014/main" id="{A13EA197-517D-1F4F-9220-C6C2399DAE0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0221" y="477213"/>
            <a:ext cx="1796875" cy="1796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4;p14">
            <a:extLst>
              <a:ext uri="{FF2B5EF4-FFF2-40B4-BE49-F238E27FC236}">
                <a16:creationId xmlns:a16="http://schemas.microsoft.com/office/drawing/2014/main" id="{DA9EB15C-37B5-394C-B135-8124596723B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321" y="477213"/>
            <a:ext cx="1796875" cy="1796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5;p14">
            <a:extLst>
              <a:ext uri="{FF2B5EF4-FFF2-40B4-BE49-F238E27FC236}">
                <a16:creationId xmlns:a16="http://schemas.microsoft.com/office/drawing/2014/main" id="{36D13B58-3F66-4347-B840-D9F3F034889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765" y="3296715"/>
            <a:ext cx="420467" cy="840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6;p14">
            <a:extLst>
              <a:ext uri="{FF2B5EF4-FFF2-40B4-BE49-F238E27FC236}">
                <a16:creationId xmlns:a16="http://schemas.microsoft.com/office/drawing/2014/main" id="{5D85EBFE-8EFE-2F47-A8F9-A0CBA148DFA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166" y="2534148"/>
            <a:ext cx="1208201" cy="60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7;p14">
            <a:extLst>
              <a:ext uri="{FF2B5EF4-FFF2-40B4-BE49-F238E27FC236}">
                <a16:creationId xmlns:a16="http://schemas.microsoft.com/office/drawing/2014/main" id="{B6350424-EAB2-CB4C-AC04-6913A2EC4C3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347" y="477217"/>
            <a:ext cx="1796875" cy="1796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8;p14">
            <a:extLst>
              <a:ext uri="{FF2B5EF4-FFF2-40B4-BE49-F238E27FC236}">
                <a16:creationId xmlns:a16="http://schemas.microsoft.com/office/drawing/2014/main" id="{F0306166-2B56-774B-8AD2-4E182C4990F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1353" y="506769"/>
            <a:ext cx="1796875" cy="1796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9;p14">
            <a:extLst>
              <a:ext uri="{FF2B5EF4-FFF2-40B4-BE49-F238E27FC236}">
                <a16:creationId xmlns:a16="http://schemas.microsoft.com/office/drawing/2014/main" id="{A32A4A8B-D6CF-BA43-B571-162BEED2C0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983" y="493837"/>
            <a:ext cx="1796875" cy="1796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70;p14">
            <a:extLst>
              <a:ext uri="{FF2B5EF4-FFF2-40B4-BE49-F238E27FC236}">
                <a16:creationId xmlns:a16="http://schemas.microsoft.com/office/drawing/2014/main" id="{B1E6A2BB-944F-BB4F-9759-8DD2E348A16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994" y="481684"/>
            <a:ext cx="1796875" cy="1796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71;p14">
            <a:extLst>
              <a:ext uri="{FF2B5EF4-FFF2-40B4-BE49-F238E27FC236}">
                <a16:creationId xmlns:a16="http://schemas.microsoft.com/office/drawing/2014/main" id="{B179FF8E-5E63-C947-B0C4-29125FC86A0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1958" y="477213"/>
            <a:ext cx="1796875" cy="1796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73;p14">
            <a:extLst>
              <a:ext uri="{FF2B5EF4-FFF2-40B4-BE49-F238E27FC236}">
                <a16:creationId xmlns:a16="http://schemas.microsoft.com/office/drawing/2014/main" id="{BC3BFF86-AC6B-6242-9C5B-094AAED646A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131" y="481684"/>
            <a:ext cx="1796875" cy="1796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74;p14">
            <a:extLst>
              <a:ext uri="{FF2B5EF4-FFF2-40B4-BE49-F238E27FC236}">
                <a16:creationId xmlns:a16="http://schemas.microsoft.com/office/drawing/2014/main" id="{CB1E0603-6517-CA48-AD86-F54BA83A0F4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4790" y="506769"/>
            <a:ext cx="1796875" cy="1796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5;p14">
            <a:extLst>
              <a:ext uri="{FF2B5EF4-FFF2-40B4-BE49-F238E27FC236}">
                <a16:creationId xmlns:a16="http://schemas.microsoft.com/office/drawing/2014/main" id="{C75E59CD-78DC-1146-BD3D-CFE897E7CC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4047" y="493837"/>
            <a:ext cx="1796875" cy="179686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6;p14">
            <a:extLst>
              <a:ext uri="{FF2B5EF4-FFF2-40B4-BE49-F238E27FC236}">
                <a16:creationId xmlns:a16="http://schemas.microsoft.com/office/drawing/2014/main" id="{17FF2121-D83A-2D43-9540-0C0F3BF07AAC}"/>
              </a:ext>
            </a:extLst>
          </p:cNvPr>
          <p:cNvSpPr txBox="1"/>
          <p:nvPr/>
        </p:nvSpPr>
        <p:spPr>
          <a:xfrm>
            <a:off x="4638231" y="1110648"/>
            <a:ext cx="2262400" cy="604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12 populations</a:t>
            </a:r>
            <a:endParaRPr sz="2400"/>
          </a:p>
        </p:txBody>
      </p:sp>
      <p:pic>
        <p:nvPicPr>
          <p:cNvPr id="72" name="Google Shape;77;p14">
            <a:extLst>
              <a:ext uri="{FF2B5EF4-FFF2-40B4-BE49-F238E27FC236}">
                <a16:creationId xmlns:a16="http://schemas.microsoft.com/office/drawing/2014/main" id="{49CE6934-8537-6849-9492-ED741ED0D8E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2683" y="2534148"/>
            <a:ext cx="1208201" cy="60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8;p14">
            <a:extLst>
              <a:ext uri="{FF2B5EF4-FFF2-40B4-BE49-F238E27FC236}">
                <a16:creationId xmlns:a16="http://schemas.microsoft.com/office/drawing/2014/main" id="{5451CFFB-B827-5A47-B6BD-812CC992366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0332" y="2534148"/>
            <a:ext cx="1208201" cy="60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9;p14">
            <a:extLst>
              <a:ext uri="{FF2B5EF4-FFF2-40B4-BE49-F238E27FC236}">
                <a16:creationId xmlns:a16="http://schemas.microsoft.com/office/drawing/2014/main" id="{20EBF5D9-7387-0E46-BF02-4357B68E934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2999" y="2534148"/>
            <a:ext cx="1208201" cy="60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80;p14">
            <a:extLst>
              <a:ext uri="{FF2B5EF4-FFF2-40B4-BE49-F238E27FC236}">
                <a16:creationId xmlns:a16="http://schemas.microsoft.com/office/drawing/2014/main" id="{BEF46B7F-8169-9544-92B0-401CA9B829A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0499" y="2605515"/>
            <a:ext cx="1208201" cy="60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81;p14">
            <a:extLst>
              <a:ext uri="{FF2B5EF4-FFF2-40B4-BE49-F238E27FC236}">
                <a16:creationId xmlns:a16="http://schemas.microsoft.com/office/drawing/2014/main" id="{6860F940-BA53-C241-81C5-99DD0F6A0A6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4566" y="2605515"/>
            <a:ext cx="1208201" cy="60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82;p14">
            <a:extLst>
              <a:ext uri="{FF2B5EF4-FFF2-40B4-BE49-F238E27FC236}">
                <a16:creationId xmlns:a16="http://schemas.microsoft.com/office/drawing/2014/main" id="{AFF02EA1-45BC-5A45-8052-28D3C172F44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0666" y="2534148"/>
            <a:ext cx="1208201" cy="60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83;p14">
            <a:extLst>
              <a:ext uri="{FF2B5EF4-FFF2-40B4-BE49-F238E27FC236}">
                <a16:creationId xmlns:a16="http://schemas.microsoft.com/office/drawing/2014/main" id="{59923210-6FAF-3A47-A3A4-F7853CAD84C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8383" y="2605515"/>
            <a:ext cx="1208201" cy="60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84;p14">
            <a:extLst>
              <a:ext uri="{FF2B5EF4-FFF2-40B4-BE49-F238E27FC236}">
                <a16:creationId xmlns:a16="http://schemas.microsoft.com/office/drawing/2014/main" id="{19A76E4A-24FC-5B44-AF80-F7AC1C57960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0832" y="2534148"/>
            <a:ext cx="1208201" cy="60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5;p14">
            <a:extLst>
              <a:ext uri="{FF2B5EF4-FFF2-40B4-BE49-F238E27FC236}">
                <a16:creationId xmlns:a16="http://schemas.microsoft.com/office/drawing/2014/main" id="{393D4E29-7A8F-D341-83ED-9A564B58A89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08332" y="2534148"/>
            <a:ext cx="1208201" cy="60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6;p14">
            <a:extLst>
              <a:ext uri="{FF2B5EF4-FFF2-40B4-BE49-F238E27FC236}">
                <a16:creationId xmlns:a16="http://schemas.microsoft.com/office/drawing/2014/main" id="{A72BB55B-59E1-D144-97F9-8EA25EDBB5C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40999" y="2534148"/>
            <a:ext cx="1208201" cy="60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7;p14">
            <a:extLst>
              <a:ext uri="{FF2B5EF4-FFF2-40B4-BE49-F238E27FC236}">
                <a16:creationId xmlns:a16="http://schemas.microsoft.com/office/drawing/2014/main" id="{02EDC511-057E-4E4F-B06B-B7C68C4BDBF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83799" y="2534148"/>
            <a:ext cx="1208201" cy="6041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8;p14">
            <a:extLst>
              <a:ext uri="{FF2B5EF4-FFF2-40B4-BE49-F238E27FC236}">
                <a16:creationId xmlns:a16="http://schemas.microsoft.com/office/drawing/2014/main" id="{3DAA67A0-C818-C144-8EDC-D9726E5B4D89}"/>
              </a:ext>
            </a:extLst>
          </p:cNvPr>
          <p:cNvCxnSpPr>
            <a:stCxn id="71" idx="2"/>
          </p:cNvCxnSpPr>
          <p:nvPr/>
        </p:nvCxnSpPr>
        <p:spPr>
          <a:xfrm flipH="1">
            <a:off x="5708631" y="1714648"/>
            <a:ext cx="60800" cy="1020400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4" name="Google Shape;89;p14">
            <a:extLst>
              <a:ext uri="{FF2B5EF4-FFF2-40B4-BE49-F238E27FC236}">
                <a16:creationId xmlns:a16="http://schemas.microsoft.com/office/drawing/2014/main" id="{844C965E-0895-944F-B71E-F18AD968FB0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465" y="3398315"/>
            <a:ext cx="420467" cy="8409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90;p14">
            <a:extLst>
              <a:ext uri="{FF2B5EF4-FFF2-40B4-BE49-F238E27FC236}">
                <a16:creationId xmlns:a16="http://schemas.microsoft.com/office/drawing/2014/main" id="{C8D02C08-0BEF-464E-852D-36C45DACAB31}"/>
              </a:ext>
            </a:extLst>
          </p:cNvPr>
          <p:cNvGrpSpPr/>
          <p:nvPr/>
        </p:nvGrpSpPr>
        <p:grpSpPr>
          <a:xfrm>
            <a:off x="1448365" y="3245915"/>
            <a:ext cx="708167" cy="942567"/>
            <a:chOff x="1054175" y="2702450"/>
            <a:chExt cx="531125" cy="706925"/>
          </a:xfrm>
        </p:grpSpPr>
        <p:pic>
          <p:nvPicPr>
            <p:cNvPr id="86" name="Google Shape;91;p14">
              <a:extLst>
                <a:ext uri="{FF2B5EF4-FFF2-40B4-BE49-F238E27FC236}">
                  <a16:creationId xmlns:a16="http://schemas.microsoft.com/office/drawing/2014/main" id="{1620051D-3A42-9144-9CA5-4D539951933B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54175" y="2702450"/>
              <a:ext cx="315350" cy="630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92;p14">
              <a:extLst>
                <a:ext uri="{FF2B5EF4-FFF2-40B4-BE49-F238E27FC236}">
                  <a16:creationId xmlns:a16="http://schemas.microsoft.com/office/drawing/2014/main" id="{0C84CCB8-F7BA-3747-AAA9-91D424902A63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69950" y="2778650"/>
              <a:ext cx="315350" cy="630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" name="Google Shape;93;p14">
            <a:extLst>
              <a:ext uri="{FF2B5EF4-FFF2-40B4-BE49-F238E27FC236}">
                <a16:creationId xmlns:a16="http://schemas.microsoft.com/office/drawing/2014/main" id="{2A4C8921-4A2B-AA41-B3EE-4499F9A0E8EE}"/>
              </a:ext>
            </a:extLst>
          </p:cNvPr>
          <p:cNvGrpSpPr/>
          <p:nvPr/>
        </p:nvGrpSpPr>
        <p:grpSpPr>
          <a:xfrm>
            <a:off x="2430349" y="3245915"/>
            <a:ext cx="708167" cy="942567"/>
            <a:chOff x="1054175" y="2702450"/>
            <a:chExt cx="531125" cy="706925"/>
          </a:xfrm>
        </p:grpSpPr>
        <p:pic>
          <p:nvPicPr>
            <p:cNvPr id="89" name="Google Shape;94;p14">
              <a:extLst>
                <a:ext uri="{FF2B5EF4-FFF2-40B4-BE49-F238E27FC236}">
                  <a16:creationId xmlns:a16="http://schemas.microsoft.com/office/drawing/2014/main" id="{7709AB74-7E70-E445-9CCD-9C8E8ABB51F6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54175" y="2702450"/>
              <a:ext cx="315350" cy="630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5;p14">
              <a:extLst>
                <a:ext uri="{FF2B5EF4-FFF2-40B4-BE49-F238E27FC236}">
                  <a16:creationId xmlns:a16="http://schemas.microsoft.com/office/drawing/2014/main" id="{4D41AD82-8F92-A345-9471-A6F73E60D65A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69950" y="2778650"/>
              <a:ext cx="315350" cy="630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" name="Google Shape;96;p14">
            <a:extLst>
              <a:ext uri="{FF2B5EF4-FFF2-40B4-BE49-F238E27FC236}">
                <a16:creationId xmlns:a16="http://schemas.microsoft.com/office/drawing/2014/main" id="{1CB1D713-CC9E-C045-960C-D9906BD32C9B}"/>
              </a:ext>
            </a:extLst>
          </p:cNvPr>
          <p:cNvGrpSpPr/>
          <p:nvPr/>
        </p:nvGrpSpPr>
        <p:grpSpPr>
          <a:xfrm>
            <a:off x="3322132" y="3347515"/>
            <a:ext cx="708167" cy="942567"/>
            <a:chOff x="1054175" y="2702450"/>
            <a:chExt cx="531125" cy="706925"/>
          </a:xfrm>
        </p:grpSpPr>
        <p:pic>
          <p:nvPicPr>
            <p:cNvPr id="92" name="Google Shape;97;p14">
              <a:extLst>
                <a:ext uri="{FF2B5EF4-FFF2-40B4-BE49-F238E27FC236}">
                  <a16:creationId xmlns:a16="http://schemas.microsoft.com/office/drawing/2014/main" id="{9D1150BF-9C67-4842-B44A-4E122F7B01E9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54175" y="2702450"/>
              <a:ext cx="315350" cy="630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8;p14">
              <a:extLst>
                <a:ext uri="{FF2B5EF4-FFF2-40B4-BE49-F238E27FC236}">
                  <a16:creationId xmlns:a16="http://schemas.microsoft.com/office/drawing/2014/main" id="{74AD543A-99A6-484C-9FBB-1AC1BAF9A5C8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69950" y="2778650"/>
              <a:ext cx="315350" cy="630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" name="Google Shape;99;p14">
            <a:extLst>
              <a:ext uri="{FF2B5EF4-FFF2-40B4-BE49-F238E27FC236}">
                <a16:creationId xmlns:a16="http://schemas.microsoft.com/office/drawing/2014/main" id="{6949B5D1-42E9-9A4A-86AE-A0F4C923E479}"/>
              </a:ext>
            </a:extLst>
          </p:cNvPr>
          <p:cNvGrpSpPr/>
          <p:nvPr/>
        </p:nvGrpSpPr>
        <p:grpSpPr>
          <a:xfrm>
            <a:off x="4370516" y="3245915"/>
            <a:ext cx="708167" cy="942567"/>
            <a:chOff x="1054175" y="2702450"/>
            <a:chExt cx="531125" cy="706925"/>
          </a:xfrm>
        </p:grpSpPr>
        <p:pic>
          <p:nvPicPr>
            <p:cNvPr id="95" name="Google Shape;100;p14">
              <a:extLst>
                <a:ext uri="{FF2B5EF4-FFF2-40B4-BE49-F238E27FC236}">
                  <a16:creationId xmlns:a16="http://schemas.microsoft.com/office/drawing/2014/main" id="{0DCE5315-40AF-774C-AE4E-50C3F3FA5864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54175" y="2702450"/>
              <a:ext cx="315350" cy="630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101;p14">
              <a:extLst>
                <a:ext uri="{FF2B5EF4-FFF2-40B4-BE49-F238E27FC236}">
                  <a16:creationId xmlns:a16="http://schemas.microsoft.com/office/drawing/2014/main" id="{59093788-9BFD-834B-911A-CF4CF33AB2BA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69950" y="2778650"/>
              <a:ext cx="315350" cy="630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" name="Google Shape;102;p14">
            <a:extLst>
              <a:ext uri="{FF2B5EF4-FFF2-40B4-BE49-F238E27FC236}">
                <a16:creationId xmlns:a16="http://schemas.microsoft.com/office/drawing/2014/main" id="{86F5F4F4-C23B-994F-AE9C-5F669C153F37}"/>
              </a:ext>
            </a:extLst>
          </p:cNvPr>
          <p:cNvGrpSpPr/>
          <p:nvPr/>
        </p:nvGrpSpPr>
        <p:grpSpPr>
          <a:xfrm>
            <a:off x="5418932" y="3292249"/>
            <a:ext cx="708167" cy="942567"/>
            <a:chOff x="1054175" y="2702450"/>
            <a:chExt cx="531125" cy="706925"/>
          </a:xfrm>
        </p:grpSpPr>
        <p:pic>
          <p:nvPicPr>
            <p:cNvPr id="98" name="Google Shape;103;p14">
              <a:extLst>
                <a:ext uri="{FF2B5EF4-FFF2-40B4-BE49-F238E27FC236}">
                  <a16:creationId xmlns:a16="http://schemas.microsoft.com/office/drawing/2014/main" id="{901B9593-218E-5C46-8EA6-2B12AA1E63C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54175" y="2702450"/>
              <a:ext cx="315350" cy="630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104;p14">
              <a:extLst>
                <a:ext uri="{FF2B5EF4-FFF2-40B4-BE49-F238E27FC236}">
                  <a16:creationId xmlns:a16="http://schemas.microsoft.com/office/drawing/2014/main" id="{8450A6AD-46B3-3040-BE6D-D6BEA93B9280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69950" y="2778650"/>
              <a:ext cx="315350" cy="630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0" name="Google Shape;105;p14">
            <a:extLst>
              <a:ext uri="{FF2B5EF4-FFF2-40B4-BE49-F238E27FC236}">
                <a16:creationId xmlns:a16="http://schemas.microsoft.com/office/drawing/2014/main" id="{55FF20E1-7DC8-3441-92BE-1DE8C1EFD419}"/>
              </a:ext>
            </a:extLst>
          </p:cNvPr>
          <p:cNvGrpSpPr/>
          <p:nvPr/>
        </p:nvGrpSpPr>
        <p:grpSpPr>
          <a:xfrm>
            <a:off x="6310699" y="3292249"/>
            <a:ext cx="708167" cy="942567"/>
            <a:chOff x="1054175" y="2702450"/>
            <a:chExt cx="531125" cy="706925"/>
          </a:xfrm>
        </p:grpSpPr>
        <p:pic>
          <p:nvPicPr>
            <p:cNvPr id="101" name="Google Shape;106;p14">
              <a:extLst>
                <a:ext uri="{FF2B5EF4-FFF2-40B4-BE49-F238E27FC236}">
                  <a16:creationId xmlns:a16="http://schemas.microsoft.com/office/drawing/2014/main" id="{7B21B4E1-B392-E749-9AE4-24A593CCC012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54175" y="2702450"/>
              <a:ext cx="315350" cy="630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7;p14">
              <a:extLst>
                <a:ext uri="{FF2B5EF4-FFF2-40B4-BE49-F238E27FC236}">
                  <a16:creationId xmlns:a16="http://schemas.microsoft.com/office/drawing/2014/main" id="{46F6F338-3E3D-2145-BBDD-C8A081CE548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69950" y="2778650"/>
              <a:ext cx="315350" cy="630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3" name="Google Shape;108;p14">
            <a:extLst>
              <a:ext uri="{FF2B5EF4-FFF2-40B4-BE49-F238E27FC236}">
                <a16:creationId xmlns:a16="http://schemas.microsoft.com/office/drawing/2014/main" id="{D124E11C-A23D-B44C-AABA-7140C5412F26}"/>
              </a:ext>
            </a:extLst>
          </p:cNvPr>
          <p:cNvGrpSpPr/>
          <p:nvPr/>
        </p:nvGrpSpPr>
        <p:grpSpPr>
          <a:xfrm>
            <a:off x="7348416" y="3245915"/>
            <a:ext cx="708167" cy="942567"/>
            <a:chOff x="1054175" y="2702450"/>
            <a:chExt cx="531125" cy="706925"/>
          </a:xfrm>
        </p:grpSpPr>
        <p:pic>
          <p:nvPicPr>
            <p:cNvPr id="104" name="Google Shape;109;p14">
              <a:extLst>
                <a:ext uri="{FF2B5EF4-FFF2-40B4-BE49-F238E27FC236}">
                  <a16:creationId xmlns:a16="http://schemas.microsoft.com/office/drawing/2014/main" id="{17360E00-42BE-1D45-99A4-1FFFBB055C1B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54175" y="2702450"/>
              <a:ext cx="315350" cy="630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10;p14">
              <a:extLst>
                <a:ext uri="{FF2B5EF4-FFF2-40B4-BE49-F238E27FC236}">
                  <a16:creationId xmlns:a16="http://schemas.microsoft.com/office/drawing/2014/main" id="{8E120B53-95D6-5944-AB58-10AC9256D74A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69950" y="2778650"/>
              <a:ext cx="315350" cy="630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" name="Google Shape;111;p14">
            <a:extLst>
              <a:ext uri="{FF2B5EF4-FFF2-40B4-BE49-F238E27FC236}">
                <a16:creationId xmlns:a16="http://schemas.microsoft.com/office/drawing/2014/main" id="{7690323B-D77E-844A-B65B-5DC16DA25AF7}"/>
              </a:ext>
            </a:extLst>
          </p:cNvPr>
          <p:cNvGrpSpPr/>
          <p:nvPr/>
        </p:nvGrpSpPr>
        <p:grpSpPr>
          <a:xfrm>
            <a:off x="8284565" y="3245915"/>
            <a:ext cx="708167" cy="942567"/>
            <a:chOff x="1054175" y="2702450"/>
            <a:chExt cx="531125" cy="706925"/>
          </a:xfrm>
        </p:grpSpPr>
        <p:pic>
          <p:nvPicPr>
            <p:cNvPr id="107" name="Google Shape;112;p14">
              <a:extLst>
                <a:ext uri="{FF2B5EF4-FFF2-40B4-BE49-F238E27FC236}">
                  <a16:creationId xmlns:a16="http://schemas.microsoft.com/office/drawing/2014/main" id="{37612148-F437-2441-A123-086899C2B682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54175" y="2702450"/>
              <a:ext cx="315350" cy="630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13;p14">
              <a:extLst>
                <a:ext uri="{FF2B5EF4-FFF2-40B4-BE49-F238E27FC236}">
                  <a16:creationId xmlns:a16="http://schemas.microsoft.com/office/drawing/2014/main" id="{516F3144-A143-2A4B-AF95-2BDBC57C3AD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69950" y="2778650"/>
              <a:ext cx="315350" cy="630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" name="Google Shape;114;p14">
            <a:extLst>
              <a:ext uri="{FF2B5EF4-FFF2-40B4-BE49-F238E27FC236}">
                <a16:creationId xmlns:a16="http://schemas.microsoft.com/office/drawing/2014/main" id="{92B5F5DF-E708-314E-8039-6A69EBA31CF4}"/>
              </a:ext>
            </a:extLst>
          </p:cNvPr>
          <p:cNvGrpSpPr/>
          <p:nvPr/>
        </p:nvGrpSpPr>
        <p:grpSpPr>
          <a:xfrm>
            <a:off x="9158349" y="3245915"/>
            <a:ext cx="708167" cy="942567"/>
            <a:chOff x="1054175" y="2702450"/>
            <a:chExt cx="531125" cy="706925"/>
          </a:xfrm>
        </p:grpSpPr>
        <p:pic>
          <p:nvPicPr>
            <p:cNvPr id="110" name="Google Shape;115;p14">
              <a:extLst>
                <a:ext uri="{FF2B5EF4-FFF2-40B4-BE49-F238E27FC236}">
                  <a16:creationId xmlns:a16="http://schemas.microsoft.com/office/drawing/2014/main" id="{1680D31D-DDDE-804B-B665-CDDCC271BDE8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54175" y="2702450"/>
              <a:ext cx="315350" cy="630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6;p14">
              <a:extLst>
                <a:ext uri="{FF2B5EF4-FFF2-40B4-BE49-F238E27FC236}">
                  <a16:creationId xmlns:a16="http://schemas.microsoft.com/office/drawing/2014/main" id="{EF5F2927-CAF4-8545-93AA-5091D332810D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69950" y="2778650"/>
              <a:ext cx="315350" cy="630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2" name="Google Shape;117;p14">
            <a:extLst>
              <a:ext uri="{FF2B5EF4-FFF2-40B4-BE49-F238E27FC236}">
                <a16:creationId xmlns:a16="http://schemas.microsoft.com/office/drawing/2014/main" id="{F3B96050-77B6-B341-B175-28EE1F82150F}"/>
              </a:ext>
            </a:extLst>
          </p:cNvPr>
          <p:cNvGrpSpPr/>
          <p:nvPr/>
        </p:nvGrpSpPr>
        <p:grpSpPr>
          <a:xfrm>
            <a:off x="10191032" y="3245915"/>
            <a:ext cx="708167" cy="942567"/>
            <a:chOff x="1054175" y="2702450"/>
            <a:chExt cx="531125" cy="706925"/>
          </a:xfrm>
        </p:grpSpPr>
        <p:pic>
          <p:nvPicPr>
            <p:cNvPr id="113" name="Google Shape;118;p14">
              <a:extLst>
                <a:ext uri="{FF2B5EF4-FFF2-40B4-BE49-F238E27FC236}">
                  <a16:creationId xmlns:a16="http://schemas.microsoft.com/office/drawing/2014/main" id="{A7C0FB37-0487-E240-8E48-B2940DAEB5DA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54175" y="2702450"/>
              <a:ext cx="315350" cy="630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9;p14">
              <a:extLst>
                <a:ext uri="{FF2B5EF4-FFF2-40B4-BE49-F238E27FC236}">
                  <a16:creationId xmlns:a16="http://schemas.microsoft.com/office/drawing/2014/main" id="{AFE436C5-DAA6-BF44-AAE4-97F8BC0CE805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69950" y="2778650"/>
              <a:ext cx="315350" cy="630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5" name="Google Shape;120;p14">
            <a:extLst>
              <a:ext uri="{FF2B5EF4-FFF2-40B4-BE49-F238E27FC236}">
                <a16:creationId xmlns:a16="http://schemas.microsoft.com/office/drawing/2014/main" id="{F27E678D-735E-9D43-96C2-5EF6E172C1D5}"/>
              </a:ext>
            </a:extLst>
          </p:cNvPr>
          <p:cNvGrpSpPr/>
          <p:nvPr/>
        </p:nvGrpSpPr>
        <p:grpSpPr>
          <a:xfrm>
            <a:off x="11223699" y="3138249"/>
            <a:ext cx="708167" cy="942567"/>
            <a:chOff x="1054175" y="2702450"/>
            <a:chExt cx="531125" cy="706925"/>
          </a:xfrm>
        </p:grpSpPr>
        <p:pic>
          <p:nvPicPr>
            <p:cNvPr id="116" name="Google Shape;121;p14">
              <a:extLst>
                <a:ext uri="{FF2B5EF4-FFF2-40B4-BE49-F238E27FC236}">
                  <a16:creationId xmlns:a16="http://schemas.microsoft.com/office/drawing/2014/main" id="{7B756DC1-76F3-DA49-9096-F1F0B6BF6D2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54175" y="2702450"/>
              <a:ext cx="315350" cy="630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22;p14">
              <a:extLst>
                <a:ext uri="{FF2B5EF4-FFF2-40B4-BE49-F238E27FC236}">
                  <a16:creationId xmlns:a16="http://schemas.microsoft.com/office/drawing/2014/main" id="{8AC10F7E-46F4-4C49-872C-8BA90800D55A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69950" y="2778650"/>
              <a:ext cx="315350" cy="630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" name="Google Shape;123;p14">
            <a:extLst>
              <a:ext uri="{FF2B5EF4-FFF2-40B4-BE49-F238E27FC236}">
                <a16:creationId xmlns:a16="http://schemas.microsoft.com/office/drawing/2014/main" id="{32F03FFD-2D6F-C44E-A432-BA73FD8A126E}"/>
              </a:ext>
            </a:extLst>
          </p:cNvPr>
          <p:cNvSpPr txBox="1"/>
          <p:nvPr/>
        </p:nvSpPr>
        <p:spPr>
          <a:xfrm>
            <a:off x="4823765" y="3489348"/>
            <a:ext cx="1924800" cy="49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24 samples</a:t>
            </a:r>
            <a:endParaRPr sz="2400"/>
          </a:p>
        </p:txBody>
      </p:sp>
      <p:cxnSp>
        <p:nvCxnSpPr>
          <p:cNvPr id="119" name="Google Shape;124;p14">
            <a:extLst>
              <a:ext uri="{FF2B5EF4-FFF2-40B4-BE49-F238E27FC236}">
                <a16:creationId xmlns:a16="http://schemas.microsoft.com/office/drawing/2014/main" id="{BB4E6571-1788-DF4F-A2B4-067614C7D624}"/>
              </a:ext>
            </a:extLst>
          </p:cNvPr>
          <p:cNvCxnSpPr>
            <a:stCxn id="118" idx="2"/>
          </p:cNvCxnSpPr>
          <p:nvPr/>
        </p:nvCxnSpPr>
        <p:spPr>
          <a:xfrm flipH="1">
            <a:off x="5725365" y="3985348"/>
            <a:ext cx="60800" cy="1020400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" name="Google Shape;125;p14">
            <a:extLst>
              <a:ext uri="{FF2B5EF4-FFF2-40B4-BE49-F238E27FC236}">
                <a16:creationId xmlns:a16="http://schemas.microsoft.com/office/drawing/2014/main" id="{61364C63-FE1E-0B43-A120-DA247A6024F0}"/>
              </a:ext>
            </a:extLst>
          </p:cNvPr>
          <p:cNvSpPr txBox="1"/>
          <p:nvPr/>
        </p:nvSpPr>
        <p:spPr>
          <a:xfrm>
            <a:off x="2745231" y="5045315"/>
            <a:ext cx="6513200" cy="111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X 11 time points = </a:t>
            </a:r>
            <a:endParaRPr sz="2400"/>
          </a:p>
          <a:p>
            <a:pPr algn="ctr"/>
            <a:r>
              <a:rPr lang="en" sz="4000"/>
              <a:t>264 samples! 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3916678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886DA5-53A5-C749-ACAF-59879515EB55}"/>
              </a:ext>
            </a:extLst>
          </p:cNvPr>
          <p:cNvSpPr/>
          <p:nvPr/>
        </p:nvSpPr>
        <p:spPr>
          <a:xfrm>
            <a:off x="0" y="6707731"/>
            <a:ext cx="12192000" cy="15026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7">
            <a:extLst>
              <a:ext uri="{FF2B5EF4-FFF2-40B4-BE49-F238E27FC236}">
                <a16:creationId xmlns:a16="http://schemas.microsoft.com/office/drawing/2014/main" id="{8595C49A-E8C7-1C4F-B477-AF086C757FD4}"/>
              </a:ext>
            </a:extLst>
          </p:cNvPr>
          <p:cNvSpPr txBox="1">
            <a:spLocks/>
          </p:cNvSpPr>
          <p:nvPr/>
        </p:nvSpPr>
        <p:spPr>
          <a:xfrm>
            <a:off x="0" y="140517"/>
            <a:ext cx="12192000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Last Week: Creating a Genomics Pipeline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7D9B5F-4924-8844-AE0B-1CD7170E07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43" b="3034"/>
          <a:stretch/>
        </p:blipFill>
        <p:spPr>
          <a:xfrm>
            <a:off x="1608082" y="851717"/>
            <a:ext cx="8975835" cy="566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338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886DA5-53A5-C749-ACAF-59879515EB55}"/>
              </a:ext>
            </a:extLst>
          </p:cNvPr>
          <p:cNvSpPr/>
          <p:nvPr/>
        </p:nvSpPr>
        <p:spPr>
          <a:xfrm>
            <a:off x="0" y="6707731"/>
            <a:ext cx="12192000" cy="15026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7">
            <a:extLst>
              <a:ext uri="{FF2B5EF4-FFF2-40B4-BE49-F238E27FC236}">
                <a16:creationId xmlns:a16="http://schemas.microsoft.com/office/drawing/2014/main" id="{4EA20E77-07AF-BB40-98C7-BE6EE38FB154}"/>
              </a:ext>
            </a:extLst>
          </p:cNvPr>
          <p:cNvSpPr txBox="1">
            <a:spLocks/>
          </p:cNvSpPr>
          <p:nvPr/>
        </p:nvSpPr>
        <p:spPr>
          <a:xfrm>
            <a:off x="0" y="1501605"/>
            <a:ext cx="12192000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What biological questions pertaining to the LTEE could you ask with our SNP data?</a:t>
            </a:r>
          </a:p>
          <a:p>
            <a:endParaRPr lang="en-US" sz="4000" b="1" dirty="0"/>
          </a:p>
          <a:p>
            <a:r>
              <a:rPr lang="en-US" sz="4000" b="1" dirty="0"/>
              <a:t>Discuss amongst your table and write your thoughts in the </a:t>
            </a:r>
            <a:r>
              <a:rPr lang="en-US" sz="4000" b="1" dirty="0" err="1"/>
              <a:t>Etherpad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474699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886DA5-53A5-C749-ACAF-59879515EB55}"/>
              </a:ext>
            </a:extLst>
          </p:cNvPr>
          <p:cNvSpPr/>
          <p:nvPr/>
        </p:nvSpPr>
        <p:spPr>
          <a:xfrm>
            <a:off x="0" y="6707731"/>
            <a:ext cx="12192000" cy="15026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D40EB92-24C9-E741-9054-9AF5900C1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885" y="1506288"/>
            <a:ext cx="11400230" cy="1655762"/>
          </a:xfrm>
        </p:spPr>
        <p:txBody>
          <a:bodyPr>
            <a:no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/>
              <a:t>“R” refers to both the programming language itself, and the software platform to interpret script written in it</a:t>
            </a:r>
          </a:p>
        </p:txBody>
      </p:sp>
      <p:sp>
        <p:nvSpPr>
          <p:cNvPr id="7" name="Subtitle 7">
            <a:extLst>
              <a:ext uri="{FF2B5EF4-FFF2-40B4-BE49-F238E27FC236}">
                <a16:creationId xmlns:a16="http://schemas.microsoft.com/office/drawing/2014/main" id="{8595C49A-E8C7-1C4F-B477-AF086C757FD4}"/>
              </a:ext>
            </a:extLst>
          </p:cNvPr>
          <p:cNvSpPr txBox="1">
            <a:spLocks/>
          </p:cNvSpPr>
          <p:nvPr/>
        </p:nvSpPr>
        <p:spPr>
          <a:xfrm>
            <a:off x="0" y="560931"/>
            <a:ext cx="12192000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What is R?</a:t>
            </a:r>
          </a:p>
        </p:txBody>
      </p:sp>
    </p:spTree>
    <p:extLst>
      <p:ext uri="{BB962C8B-B14F-4D97-AF65-F5344CB8AC3E}">
        <p14:creationId xmlns:p14="http://schemas.microsoft.com/office/powerpoint/2010/main" val="4264050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886DA5-53A5-C749-ACAF-59879515EB55}"/>
              </a:ext>
            </a:extLst>
          </p:cNvPr>
          <p:cNvSpPr/>
          <p:nvPr/>
        </p:nvSpPr>
        <p:spPr>
          <a:xfrm>
            <a:off x="0" y="6707731"/>
            <a:ext cx="12192000" cy="15026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D40EB92-24C9-E741-9054-9AF5900C1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885" y="1272131"/>
            <a:ext cx="11400230" cy="1655762"/>
          </a:xfrm>
        </p:spPr>
        <p:txBody>
          <a:bodyPr>
            <a:no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dirty="0"/>
              <a:t>Less pointing and clicking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dirty="0"/>
              <a:t>Writing scripts makes analyses more reproducible than clicking a series of buttons &gt; remember what you did and can share with others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dirty="0"/>
              <a:t>Interdisciplinary (field-specific extensions or packages) for genomics, statistical simulations, etc.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dirty="0"/>
              <a:t>Takes data of all shapes and sizes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dirty="0"/>
              <a:t>Produce high-quality graphics without $$$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dirty="0"/>
              <a:t>Large, welcoming, open source community always developing new packages</a:t>
            </a:r>
          </a:p>
        </p:txBody>
      </p:sp>
      <p:sp>
        <p:nvSpPr>
          <p:cNvPr id="7" name="Subtitle 7">
            <a:extLst>
              <a:ext uri="{FF2B5EF4-FFF2-40B4-BE49-F238E27FC236}">
                <a16:creationId xmlns:a16="http://schemas.microsoft.com/office/drawing/2014/main" id="{8595C49A-E8C7-1C4F-B477-AF086C757FD4}"/>
              </a:ext>
            </a:extLst>
          </p:cNvPr>
          <p:cNvSpPr txBox="1">
            <a:spLocks/>
          </p:cNvSpPr>
          <p:nvPr/>
        </p:nvSpPr>
        <p:spPr>
          <a:xfrm>
            <a:off x="0" y="560931"/>
            <a:ext cx="12192000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Why should I learn R?</a:t>
            </a:r>
          </a:p>
        </p:txBody>
      </p:sp>
    </p:spTree>
    <p:extLst>
      <p:ext uri="{BB962C8B-B14F-4D97-AF65-F5344CB8AC3E}">
        <p14:creationId xmlns:p14="http://schemas.microsoft.com/office/powerpoint/2010/main" val="375173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886DA5-53A5-C749-ACAF-59879515EB55}"/>
              </a:ext>
            </a:extLst>
          </p:cNvPr>
          <p:cNvSpPr/>
          <p:nvPr/>
        </p:nvSpPr>
        <p:spPr>
          <a:xfrm>
            <a:off x="0" y="6707731"/>
            <a:ext cx="12192000" cy="15026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D40EB92-24C9-E741-9054-9AF5900C1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885" y="1506288"/>
            <a:ext cx="11400230" cy="1655762"/>
          </a:xfrm>
        </p:spPr>
        <p:txBody>
          <a:bodyPr>
            <a:no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 err="1"/>
              <a:t>Rstudio</a:t>
            </a:r>
            <a:r>
              <a:rPr lang="en-US" sz="3600" dirty="0"/>
              <a:t> is an Integrated Development Environment (IDE) for working with R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/>
              <a:t>Can write code, navigate files, view variables you created, and inspect plots within </a:t>
            </a:r>
            <a:r>
              <a:rPr lang="en-US" sz="3600" dirty="0" err="1"/>
              <a:t>Rstudio</a:t>
            </a:r>
            <a:endParaRPr lang="en-US" sz="36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/>
              <a:t>Lots of other IDEs that can suit a wide variety of programming languages</a:t>
            </a:r>
          </a:p>
        </p:txBody>
      </p:sp>
      <p:sp>
        <p:nvSpPr>
          <p:cNvPr id="7" name="Subtitle 7">
            <a:extLst>
              <a:ext uri="{FF2B5EF4-FFF2-40B4-BE49-F238E27FC236}">
                <a16:creationId xmlns:a16="http://schemas.microsoft.com/office/drawing/2014/main" id="{8595C49A-E8C7-1C4F-B477-AF086C757FD4}"/>
              </a:ext>
            </a:extLst>
          </p:cNvPr>
          <p:cNvSpPr txBox="1">
            <a:spLocks/>
          </p:cNvSpPr>
          <p:nvPr/>
        </p:nvSpPr>
        <p:spPr>
          <a:xfrm>
            <a:off x="0" y="560931"/>
            <a:ext cx="12192000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What is RStudio?</a:t>
            </a:r>
          </a:p>
        </p:txBody>
      </p:sp>
    </p:spTree>
    <p:extLst>
      <p:ext uri="{BB962C8B-B14F-4D97-AF65-F5344CB8AC3E}">
        <p14:creationId xmlns:p14="http://schemas.microsoft.com/office/powerpoint/2010/main" val="3002464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886DA5-53A5-C749-ACAF-59879515EB55}"/>
              </a:ext>
            </a:extLst>
          </p:cNvPr>
          <p:cNvSpPr/>
          <p:nvPr/>
        </p:nvSpPr>
        <p:spPr>
          <a:xfrm>
            <a:off x="0" y="6707731"/>
            <a:ext cx="12192000" cy="15026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7">
            <a:extLst>
              <a:ext uri="{FF2B5EF4-FFF2-40B4-BE49-F238E27FC236}">
                <a16:creationId xmlns:a16="http://schemas.microsoft.com/office/drawing/2014/main" id="{8595C49A-E8C7-1C4F-B477-AF086C757FD4}"/>
              </a:ext>
            </a:extLst>
          </p:cNvPr>
          <p:cNvSpPr txBox="1">
            <a:spLocks/>
          </p:cNvSpPr>
          <p:nvPr/>
        </p:nvSpPr>
        <p:spPr>
          <a:xfrm>
            <a:off x="0" y="611731"/>
            <a:ext cx="12192000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If you do not:</a:t>
            </a:r>
          </a:p>
          <a:p>
            <a:pPr marL="742950" indent="-742950">
              <a:buAutoNum type="alphaUcParenR"/>
            </a:pPr>
            <a:r>
              <a:rPr lang="en-US" sz="4000" b="1" dirty="0"/>
              <a:t>Have a </a:t>
            </a:r>
            <a:r>
              <a:rPr lang="en-US" sz="4000" b="1" dirty="0" err="1"/>
              <a:t>Cyverse</a:t>
            </a:r>
            <a:r>
              <a:rPr lang="en-US" sz="4000" b="1" dirty="0"/>
              <a:t> instance running and can access the IP address</a:t>
            </a:r>
          </a:p>
          <a:p>
            <a:pPr marL="742950" indent="-742950">
              <a:buAutoNum type="alphaUcParenR"/>
            </a:pPr>
            <a:r>
              <a:rPr lang="en-US" sz="4000" b="1" dirty="0"/>
              <a:t>Have RStudio and the </a:t>
            </a:r>
            <a:r>
              <a:rPr lang="en-US" sz="4000" b="1" dirty="0" err="1"/>
              <a:t>tidyverse</a:t>
            </a:r>
            <a:r>
              <a:rPr lang="en-US" sz="4000" b="1" dirty="0"/>
              <a:t> package installed on your local computer</a:t>
            </a:r>
          </a:p>
          <a:p>
            <a:pPr marL="742950" indent="-742950">
              <a:buAutoNum type="alphaUcParenR"/>
            </a:pPr>
            <a:endParaRPr lang="en-US" sz="4000" b="1" dirty="0"/>
          </a:p>
          <a:p>
            <a:r>
              <a:rPr lang="en-US" sz="4000" b="1" dirty="0"/>
              <a:t>Raise your tent to the red side</a:t>
            </a:r>
          </a:p>
        </p:txBody>
      </p:sp>
    </p:spTree>
    <p:extLst>
      <p:ext uri="{BB962C8B-B14F-4D97-AF65-F5344CB8AC3E}">
        <p14:creationId xmlns:p14="http://schemas.microsoft.com/office/powerpoint/2010/main" val="1894011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886DA5-53A5-C749-ACAF-59879515EB55}"/>
              </a:ext>
            </a:extLst>
          </p:cNvPr>
          <p:cNvSpPr/>
          <p:nvPr/>
        </p:nvSpPr>
        <p:spPr>
          <a:xfrm>
            <a:off x="0" y="6707731"/>
            <a:ext cx="12192000" cy="15026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7">
            <a:extLst>
              <a:ext uri="{FF2B5EF4-FFF2-40B4-BE49-F238E27FC236}">
                <a16:creationId xmlns:a16="http://schemas.microsoft.com/office/drawing/2014/main" id="{8595C49A-E8C7-1C4F-B477-AF086C757FD4}"/>
              </a:ext>
            </a:extLst>
          </p:cNvPr>
          <p:cNvSpPr txBox="1">
            <a:spLocks/>
          </p:cNvSpPr>
          <p:nvPr/>
        </p:nvSpPr>
        <p:spPr>
          <a:xfrm>
            <a:off x="0" y="611731"/>
            <a:ext cx="12192000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Before we start: </a:t>
            </a:r>
          </a:p>
          <a:p>
            <a:endParaRPr lang="en-US" sz="4000" b="1" dirty="0"/>
          </a:p>
          <a:p>
            <a:pPr marL="571500" indent="-571500">
              <a:buFontTx/>
              <a:buChar char="-"/>
            </a:pPr>
            <a:r>
              <a:rPr lang="en-US" sz="4000" b="1" dirty="0"/>
              <a:t>Resources to get help</a:t>
            </a:r>
          </a:p>
          <a:p>
            <a:pPr marL="571500" indent="-571500">
              <a:buFontTx/>
              <a:buChar char="-"/>
            </a:pPr>
            <a:r>
              <a:rPr lang="en-US" sz="4000" b="1" dirty="0"/>
              <a:t>Resources on campus</a:t>
            </a:r>
          </a:p>
          <a:p>
            <a:pPr marL="571500" indent="-571500">
              <a:buFontTx/>
              <a:buChar char="-"/>
            </a:pPr>
            <a:r>
              <a:rPr lang="en-US" sz="4000" b="1" dirty="0"/>
              <a:t>RStudio universe/packages</a:t>
            </a:r>
          </a:p>
        </p:txBody>
      </p:sp>
    </p:spTree>
    <p:extLst>
      <p:ext uri="{BB962C8B-B14F-4D97-AF65-F5344CB8AC3E}">
        <p14:creationId xmlns:p14="http://schemas.microsoft.com/office/powerpoint/2010/main" val="428280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886DA5-53A5-C749-ACAF-59879515EB55}"/>
              </a:ext>
            </a:extLst>
          </p:cNvPr>
          <p:cNvSpPr/>
          <p:nvPr/>
        </p:nvSpPr>
        <p:spPr>
          <a:xfrm>
            <a:off x="0" y="6707731"/>
            <a:ext cx="12192000" cy="15026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7">
            <a:extLst>
              <a:ext uri="{FF2B5EF4-FFF2-40B4-BE49-F238E27FC236}">
                <a16:creationId xmlns:a16="http://schemas.microsoft.com/office/drawing/2014/main" id="{FE83E07D-EABA-9244-A1BA-FA702BD5FEE0}"/>
              </a:ext>
            </a:extLst>
          </p:cNvPr>
          <p:cNvSpPr txBox="1">
            <a:spLocks/>
          </p:cNvSpPr>
          <p:nvPr/>
        </p:nvSpPr>
        <p:spPr>
          <a:xfrm>
            <a:off x="0" y="337352"/>
            <a:ext cx="12192000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How do I find help?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E5650E4-9B06-6748-9E96-3C8531132B32}"/>
              </a:ext>
            </a:extLst>
          </p:cNvPr>
          <p:cNvSpPr txBox="1">
            <a:spLocks/>
          </p:cNvSpPr>
          <p:nvPr/>
        </p:nvSpPr>
        <p:spPr>
          <a:xfrm>
            <a:off x="596900" y="147533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9F1E7D-3815-2B46-A3BD-2A81F9B17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82" y="1929610"/>
            <a:ext cx="4995333" cy="3330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EBE944-AF71-F245-9A55-B6E01DEDA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016" y="1322931"/>
            <a:ext cx="4944533" cy="9657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635382-09DB-7349-923B-5077DBB7C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5826" y="2650172"/>
            <a:ext cx="4028814" cy="13429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F10717-89A7-8A4A-8BD1-9E72229B7A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9350" y="4354622"/>
            <a:ext cx="4541765" cy="10611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2205FC8-791F-094E-BFC0-A257B1F1F830}"/>
              </a:ext>
            </a:extLst>
          </p:cNvPr>
          <p:cNvSpPr/>
          <p:nvPr/>
        </p:nvSpPr>
        <p:spPr>
          <a:xfrm>
            <a:off x="6987995" y="5499945"/>
            <a:ext cx="36666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…and more!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5AE19E81-1D48-3B4A-9491-31BCBD862990}"/>
              </a:ext>
            </a:extLst>
          </p:cNvPr>
          <p:cNvSpPr/>
          <p:nvPr/>
        </p:nvSpPr>
        <p:spPr>
          <a:xfrm>
            <a:off x="5678364" y="1531072"/>
            <a:ext cx="531316" cy="4486275"/>
          </a:xfrm>
          <a:prstGeom prst="leftBrac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3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886DA5-53A5-C749-ACAF-59879515EB55}"/>
              </a:ext>
            </a:extLst>
          </p:cNvPr>
          <p:cNvSpPr/>
          <p:nvPr/>
        </p:nvSpPr>
        <p:spPr>
          <a:xfrm>
            <a:off x="0" y="6707731"/>
            <a:ext cx="12192000" cy="15026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7">
            <a:extLst>
              <a:ext uri="{FF2B5EF4-FFF2-40B4-BE49-F238E27FC236}">
                <a16:creationId xmlns:a16="http://schemas.microsoft.com/office/drawing/2014/main" id="{8595C49A-E8C7-1C4F-B477-AF086C757FD4}"/>
              </a:ext>
            </a:extLst>
          </p:cNvPr>
          <p:cNvSpPr txBox="1">
            <a:spLocks/>
          </p:cNvSpPr>
          <p:nvPr/>
        </p:nvSpPr>
        <p:spPr>
          <a:xfrm>
            <a:off x="0" y="611731"/>
            <a:ext cx="12192000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Resources on campus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7B1AB-C789-BC4C-B70F-E3EB7AB5B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131225"/>
            <a:ext cx="1757363" cy="15875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A2009A-70C7-B940-8D8B-7D56ED1AA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971456"/>
            <a:ext cx="3100388" cy="1167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8D8994-F1D8-5D44-BC59-1DE69E887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24" y="4361011"/>
            <a:ext cx="3529013" cy="970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68A256-0E6A-6F4C-B509-BE0EDC4636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5576645"/>
            <a:ext cx="3986214" cy="717519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12E06E90-B970-0246-ACA3-06CBEB2782EA}"/>
              </a:ext>
            </a:extLst>
          </p:cNvPr>
          <p:cNvSpPr/>
          <p:nvPr/>
        </p:nvSpPr>
        <p:spPr>
          <a:xfrm>
            <a:off x="2386013" y="1924978"/>
            <a:ext cx="1000125" cy="32861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F7A8FC9-070E-B04F-A225-1C62DC387CBB}"/>
              </a:ext>
            </a:extLst>
          </p:cNvPr>
          <p:cNvSpPr/>
          <p:nvPr/>
        </p:nvSpPr>
        <p:spPr>
          <a:xfrm>
            <a:off x="3630613" y="3322256"/>
            <a:ext cx="1000125" cy="32861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874EF4A-37A9-B642-A4EE-0DC37CDC85B2}"/>
              </a:ext>
            </a:extLst>
          </p:cNvPr>
          <p:cNvSpPr/>
          <p:nvPr/>
        </p:nvSpPr>
        <p:spPr>
          <a:xfrm>
            <a:off x="3988163" y="4697750"/>
            <a:ext cx="1000126" cy="32861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DBB5542-C3E7-8B49-B8C6-A17260D8C633}"/>
              </a:ext>
            </a:extLst>
          </p:cNvPr>
          <p:cNvSpPr/>
          <p:nvPr/>
        </p:nvSpPr>
        <p:spPr>
          <a:xfrm>
            <a:off x="4414992" y="5789463"/>
            <a:ext cx="1000125" cy="32861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5" name="Subtitle 7">
            <a:extLst>
              <a:ext uri="{FF2B5EF4-FFF2-40B4-BE49-F238E27FC236}">
                <a16:creationId xmlns:a16="http://schemas.microsoft.com/office/drawing/2014/main" id="{BAC3EF4B-D89A-9248-8EC7-9E51CF9431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1506" y="1768918"/>
            <a:ext cx="2325687" cy="1655762"/>
          </a:xfrm>
        </p:spPr>
        <p:txBody>
          <a:bodyPr>
            <a:noAutofit/>
          </a:bodyPr>
          <a:lstStyle/>
          <a:p>
            <a:pPr algn="l"/>
            <a:r>
              <a:rPr lang="en-US" sz="1800" b="1" dirty="0"/>
              <a:t>Elizabeth McDaniel</a:t>
            </a:r>
          </a:p>
          <a:p>
            <a:pPr algn="l"/>
            <a:r>
              <a:rPr lang="en-US" sz="1800" b="1" dirty="0">
                <a:hlinkClick r:id="rId7"/>
              </a:rPr>
              <a:t>emcdaniel@wisc.edu</a:t>
            </a:r>
            <a:r>
              <a:rPr lang="en-US" sz="1800" b="1" dirty="0"/>
              <a:t> </a:t>
            </a:r>
            <a:endParaRPr lang="en-US" sz="1800" dirty="0"/>
          </a:p>
        </p:txBody>
      </p:sp>
      <p:sp>
        <p:nvSpPr>
          <p:cNvPr id="16" name="Subtitle 7">
            <a:extLst>
              <a:ext uri="{FF2B5EF4-FFF2-40B4-BE49-F238E27FC236}">
                <a16:creationId xmlns:a16="http://schemas.microsoft.com/office/drawing/2014/main" id="{0958197A-A12C-6C4F-860A-78532B5338DD}"/>
              </a:ext>
            </a:extLst>
          </p:cNvPr>
          <p:cNvSpPr txBox="1">
            <a:spLocks/>
          </p:cNvSpPr>
          <p:nvPr/>
        </p:nvSpPr>
        <p:spPr>
          <a:xfrm>
            <a:off x="6217375" y="1736498"/>
            <a:ext cx="2325687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/>
              <a:t>Kirsten </a:t>
            </a:r>
            <a:r>
              <a:rPr lang="en-US" sz="1800" b="1" dirty="0" err="1"/>
              <a:t>Gotting</a:t>
            </a:r>
            <a:endParaRPr lang="en-US" sz="1800" b="1" dirty="0"/>
          </a:p>
          <a:p>
            <a:pPr algn="l"/>
            <a:r>
              <a:rPr lang="en-US" sz="1800" b="1" dirty="0">
                <a:hlinkClick r:id="rId8"/>
              </a:rPr>
              <a:t>gotting@wisc.edu</a:t>
            </a:r>
            <a:endParaRPr lang="en-US" sz="1800" b="1" dirty="0"/>
          </a:p>
          <a:p>
            <a:pPr algn="l"/>
            <a:endParaRPr lang="en-US" sz="1800" dirty="0"/>
          </a:p>
        </p:txBody>
      </p:sp>
      <p:sp>
        <p:nvSpPr>
          <p:cNvPr id="18" name="Subtitle 7">
            <a:extLst>
              <a:ext uri="{FF2B5EF4-FFF2-40B4-BE49-F238E27FC236}">
                <a16:creationId xmlns:a16="http://schemas.microsoft.com/office/drawing/2014/main" id="{C67A34A3-DD07-B143-AE66-1D596CF6401F}"/>
              </a:ext>
            </a:extLst>
          </p:cNvPr>
          <p:cNvSpPr txBox="1">
            <a:spLocks/>
          </p:cNvSpPr>
          <p:nvPr/>
        </p:nvSpPr>
        <p:spPr>
          <a:xfrm>
            <a:off x="4874349" y="3120956"/>
            <a:ext cx="3836052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/>
              <a:t>Sarah Stevens</a:t>
            </a:r>
          </a:p>
          <a:p>
            <a:pPr algn="l"/>
            <a:r>
              <a:rPr lang="en-US" sz="1800" b="1" dirty="0">
                <a:hlinkClick r:id="rId9"/>
              </a:rPr>
              <a:t>facilitator@datascience.wisc.edu</a:t>
            </a:r>
            <a:r>
              <a:rPr lang="en-US" sz="1800" b="1" dirty="0"/>
              <a:t> </a:t>
            </a:r>
            <a:endParaRPr lang="en-US" sz="1800" dirty="0"/>
          </a:p>
        </p:txBody>
      </p:sp>
      <p:sp>
        <p:nvSpPr>
          <p:cNvPr id="20" name="Subtitle 7">
            <a:extLst>
              <a:ext uri="{FF2B5EF4-FFF2-40B4-BE49-F238E27FC236}">
                <a16:creationId xmlns:a16="http://schemas.microsoft.com/office/drawing/2014/main" id="{AA7A6DEB-6B39-2E47-A8A0-8D18B47EED7E}"/>
              </a:ext>
            </a:extLst>
          </p:cNvPr>
          <p:cNvSpPr txBox="1">
            <a:spLocks/>
          </p:cNvSpPr>
          <p:nvPr/>
        </p:nvSpPr>
        <p:spPr>
          <a:xfrm>
            <a:off x="5131317" y="4419663"/>
            <a:ext cx="2492964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/>
              <a:t>Tobin </a:t>
            </a:r>
            <a:r>
              <a:rPr lang="en-US" sz="1800" b="1" dirty="0" err="1"/>
              <a:t>Magle</a:t>
            </a:r>
            <a:endParaRPr lang="en-US" sz="1800" b="1" dirty="0"/>
          </a:p>
          <a:p>
            <a:pPr algn="l"/>
            <a:r>
              <a:rPr lang="en-US" sz="1800" b="1" dirty="0">
                <a:hlinkClick r:id="rId10"/>
              </a:rPr>
              <a:t>tobin.magle@wisc.edu</a:t>
            </a:r>
            <a:r>
              <a:rPr lang="en-US" sz="1800" b="1" dirty="0"/>
              <a:t> </a:t>
            </a:r>
            <a:endParaRPr lang="en-US" sz="1800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B031A72F-43BA-364A-81E1-BAC84D27375A}"/>
              </a:ext>
            </a:extLst>
          </p:cNvPr>
          <p:cNvSpPr/>
          <p:nvPr/>
        </p:nvSpPr>
        <p:spPr>
          <a:xfrm>
            <a:off x="8126669" y="1949386"/>
            <a:ext cx="1000125" cy="32861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D943981E-199D-F641-A260-49B3B9F30987}"/>
              </a:ext>
            </a:extLst>
          </p:cNvPr>
          <p:cNvSpPr/>
          <p:nvPr/>
        </p:nvSpPr>
        <p:spPr>
          <a:xfrm>
            <a:off x="8334866" y="3333844"/>
            <a:ext cx="1000125" cy="32861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FF2D8BF7-088D-3841-B89C-C276BA23116B}"/>
              </a:ext>
            </a:extLst>
          </p:cNvPr>
          <p:cNvSpPr/>
          <p:nvPr/>
        </p:nvSpPr>
        <p:spPr>
          <a:xfrm>
            <a:off x="7478443" y="4633737"/>
            <a:ext cx="1000126" cy="32861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4" name="Subtitle 7">
            <a:extLst>
              <a:ext uri="{FF2B5EF4-FFF2-40B4-BE49-F238E27FC236}">
                <a16:creationId xmlns:a16="http://schemas.microsoft.com/office/drawing/2014/main" id="{F63370B4-B8A1-2A44-AEB8-627528E014F0}"/>
              </a:ext>
            </a:extLst>
          </p:cNvPr>
          <p:cNvSpPr txBox="1">
            <a:spLocks/>
          </p:cNvSpPr>
          <p:nvPr/>
        </p:nvSpPr>
        <p:spPr>
          <a:xfrm>
            <a:off x="9334991" y="1494712"/>
            <a:ext cx="2325687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/>
              <a:t>Social Sept. 6</a:t>
            </a:r>
            <a:r>
              <a:rPr lang="en-US" sz="1800" b="1" baseline="30000" dirty="0"/>
              <a:t>th</a:t>
            </a:r>
            <a:r>
              <a:rPr lang="en-US" sz="1800" b="1" dirty="0"/>
              <a:t> @ 4 PM in MSB 6201</a:t>
            </a:r>
          </a:p>
          <a:p>
            <a:pPr marL="285750" indent="-285750" algn="l">
              <a:buFontTx/>
              <a:buChar char="-"/>
            </a:pPr>
            <a:r>
              <a:rPr lang="en-US" sz="1800" b="1" dirty="0"/>
              <a:t>Study groups</a:t>
            </a:r>
          </a:p>
          <a:p>
            <a:pPr marL="285750" indent="-285750" algn="l">
              <a:buFontTx/>
              <a:buChar char="-"/>
            </a:pPr>
            <a:r>
              <a:rPr lang="en-US" sz="1800" b="1" dirty="0"/>
              <a:t>Monthly seminars</a:t>
            </a:r>
            <a:endParaRPr lang="en-US" sz="1800" dirty="0"/>
          </a:p>
        </p:txBody>
      </p:sp>
      <p:sp>
        <p:nvSpPr>
          <p:cNvPr id="25" name="Subtitle 7">
            <a:extLst>
              <a:ext uri="{FF2B5EF4-FFF2-40B4-BE49-F238E27FC236}">
                <a16:creationId xmlns:a16="http://schemas.microsoft.com/office/drawing/2014/main" id="{E2EF5D0A-B454-BF4C-96A7-4FC572C849AF}"/>
              </a:ext>
            </a:extLst>
          </p:cNvPr>
          <p:cNvSpPr txBox="1">
            <a:spLocks/>
          </p:cNvSpPr>
          <p:nvPr/>
        </p:nvSpPr>
        <p:spPr>
          <a:xfrm>
            <a:off x="9497709" y="3206294"/>
            <a:ext cx="2325687" cy="932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/>
              <a:t>Office hours to get help on all coding needs!</a:t>
            </a:r>
            <a:endParaRPr lang="en-US" sz="1800" dirty="0"/>
          </a:p>
        </p:txBody>
      </p:sp>
      <p:sp>
        <p:nvSpPr>
          <p:cNvPr id="26" name="Subtitle 7">
            <a:extLst>
              <a:ext uri="{FF2B5EF4-FFF2-40B4-BE49-F238E27FC236}">
                <a16:creationId xmlns:a16="http://schemas.microsoft.com/office/drawing/2014/main" id="{05AF46B1-4D64-714B-A762-EEE5DEA90CBB}"/>
              </a:ext>
            </a:extLst>
          </p:cNvPr>
          <p:cNvSpPr txBox="1">
            <a:spLocks/>
          </p:cNvSpPr>
          <p:nvPr/>
        </p:nvSpPr>
        <p:spPr>
          <a:xfrm>
            <a:off x="8710400" y="4482011"/>
            <a:ext cx="2325687" cy="932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/>
              <a:t>R workshops at Steenbock library</a:t>
            </a:r>
            <a:endParaRPr lang="en-US" sz="1800" dirty="0"/>
          </a:p>
        </p:txBody>
      </p:sp>
      <p:sp>
        <p:nvSpPr>
          <p:cNvPr id="27" name="Subtitle 7">
            <a:extLst>
              <a:ext uri="{FF2B5EF4-FFF2-40B4-BE49-F238E27FC236}">
                <a16:creationId xmlns:a16="http://schemas.microsoft.com/office/drawing/2014/main" id="{FFC45FBE-13A9-EF43-8E6C-59EE0301DB49}"/>
              </a:ext>
            </a:extLst>
          </p:cNvPr>
          <p:cNvSpPr txBox="1">
            <a:spLocks/>
          </p:cNvSpPr>
          <p:nvPr/>
        </p:nvSpPr>
        <p:spPr>
          <a:xfrm>
            <a:off x="5469315" y="5468633"/>
            <a:ext cx="2492964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>
                <a:hlinkClick r:id="rId11"/>
              </a:rPr>
              <a:t>chtc@cs.wisc.edu</a:t>
            </a:r>
            <a:endParaRPr lang="en-US" sz="1800" b="1" dirty="0"/>
          </a:p>
          <a:p>
            <a:pPr algn="l"/>
            <a:r>
              <a:rPr lang="en-US" sz="1800" b="1" dirty="0"/>
              <a:t>Christina Koch</a:t>
            </a:r>
          </a:p>
          <a:p>
            <a:pPr algn="l"/>
            <a:r>
              <a:rPr lang="en-US" sz="1800" b="1" dirty="0"/>
              <a:t>Lauren Michael</a:t>
            </a:r>
            <a:endParaRPr lang="en-US" sz="1800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AE0C140A-8D01-AC46-B0EA-8A7724E7F4E1}"/>
              </a:ext>
            </a:extLst>
          </p:cNvPr>
          <p:cNvSpPr/>
          <p:nvPr/>
        </p:nvSpPr>
        <p:spPr>
          <a:xfrm>
            <a:off x="7462216" y="5670734"/>
            <a:ext cx="1000126" cy="32861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0" name="Subtitle 7">
            <a:extLst>
              <a:ext uri="{FF2B5EF4-FFF2-40B4-BE49-F238E27FC236}">
                <a16:creationId xmlns:a16="http://schemas.microsoft.com/office/drawing/2014/main" id="{74B52642-99B0-D54E-9623-A4007218399B}"/>
              </a:ext>
            </a:extLst>
          </p:cNvPr>
          <p:cNvSpPr txBox="1">
            <a:spLocks/>
          </p:cNvSpPr>
          <p:nvPr/>
        </p:nvSpPr>
        <p:spPr>
          <a:xfrm>
            <a:off x="8626731" y="5508361"/>
            <a:ext cx="3033947" cy="932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/>
              <a:t>Office hours to help with your coding needs on CHTC cluster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1808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ctrTitle"/>
          </p:nvPr>
        </p:nvSpPr>
        <p:spPr>
          <a:xfrm>
            <a:off x="680600" y="1913167"/>
            <a:ext cx="10830800" cy="211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Welcome to</a:t>
            </a:r>
            <a:br>
              <a:rPr lang="en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Data Carpentry!</a:t>
            </a:r>
            <a:endParaRPr b="1" dirty="0"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0"/>
              </a:spcBef>
            </a:pPr>
            <a:r>
              <a:rPr lang="en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August 5-6 &amp; 12, 2019</a:t>
            </a:r>
            <a:endParaRPr b="1" dirty="0"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680600" y="4443949"/>
            <a:ext cx="5032800" cy="84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b="1" dirty="0"/>
              <a:t>Instructors:</a:t>
            </a:r>
            <a:br>
              <a:rPr lang="en" dirty="0"/>
            </a:br>
            <a:r>
              <a:rPr lang="en" sz="2133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Trisha </a:t>
            </a:r>
            <a:r>
              <a:rPr lang="en" sz="2133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Adamus</a:t>
            </a:r>
            <a:r>
              <a:rPr lang="en" sz="2133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Steve Goldstein, Christina Koch, Tobin </a:t>
            </a:r>
            <a:r>
              <a:rPr lang="en" sz="2133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Magle</a:t>
            </a:r>
            <a:r>
              <a:rPr lang="en" sz="2133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Elizabeth McDaniel, Sarah Stevens, </a:t>
            </a:r>
            <a:r>
              <a:rPr lang="en" sz="2133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Sailendharan</a:t>
            </a:r>
            <a:r>
              <a:rPr lang="en" sz="2133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133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Sudakaran</a:t>
            </a:r>
            <a:endParaRPr dirty="0"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>
            <a:off x="6235148" y="4443949"/>
            <a:ext cx="5032800" cy="84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b="1" dirty="0"/>
              <a:t>Host:</a:t>
            </a:r>
            <a:endParaRPr dirty="0"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0032" y="4729487"/>
            <a:ext cx="4911368" cy="1845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6;p13">
            <a:extLst>
              <a:ext uri="{FF2B5EF4-FFF2-40B4-BE49-F238E27FC236}">
                <a16:creationId xmlns:a16="http://schemas.microsoft.com/office/drawing/2014/main" id="{BED954DA-8B60-DF46-8884-3C5A762845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00" y="103934"/>
            <a:ext cx="4902200" cy="10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7;p13">
            <a:extLst>
              <a:ext uri="{FF2B5EF4-FFF2-40B4-BE49-F238E27FC236}">
                <a16:creationId xmlns:a16="http://schemas.microsoft.com/office/drawing/2014/main" id="{2FB041BC-5BEB-9643-8826-D6544CA42F6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49433" y="103934"/>
            <a:ext cx="2771067" cy="17391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3886DA5-53A5-C749-ACAF-59879515EB55}"/>
              </a:ext>
            </a:extLst>
          </p:cNvPr>
          <p:cNvSpPr/>
          <p:nvPr/>
        </p:nvSpPr>
        <p:spPr>
          <a:xfrm>
            <a:off x="0" y="6707731"/>
            <a:ext cx="12192000" cy="15026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75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886DA5-53A5-C749-ACAF-59879515EB55}"/>
              </a:ext>
            </a:extLst>
          </p:cNvPr>
          <p:cNvSpPr/>
          <p:nvPr/>
        </p:nvSpPr>
        <p:spPr>
          <a:xfrm>
            <a:off x="0" y="6707731"/>
            <a:ext cx="12192000" cy="15026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7">
            <a:extLst>
              <a:ext uri="{FF2B5EF4-FFF2-40B4-BE49-F238E27FC236}">
                <a16:creationId xmlns:a16="http://schemas.microsoft.com/office/drawing/2014/main" id="{8595C49A-E8C7-1C4F-B477-AF086C757FD4}"/>
              </a:ext>
            </a:extLst>
          </p:cNvPr>
          <p:cNvSpPr txBox="1">
            <a:spLocks/>
          </p:cNvSpPr>
          <p:nvPr/>
        </p:nvSpPr>
        <p:spPr>
          <a:xfrm>
            <a:off x="0" y="611731"/>
            <a:ext cx="12192000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The world of R/</a:t>
            </a:r>
            <a:r>
              <a:rPr lang="en-US" sz="4000" b="1" dirty="0" err="1"/>
              <a:t>Rstudio</a:t>
            </a:r>
            <a:endParaRPr lang="en-US" sz="4000" b="1" dirty="0"/>
          </a:p>
          <a:p>
            <a:endParaRPr lang="en-US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92395A-4947-E34E-96A2-5FDD4C97C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94" y="1279183"/>
            <a:ext cx="1778000" cy="177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E6BC73-25B3-F94D-A4D2-9F0AD6374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795" y="2421466"/>
            <a:ext cx="1562100" cy="1822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554977-D285-244B-82C9-C21D67B93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33" y="3564451"/>
            <a:ext cx="1574323" cy="1822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08BE2F-D201-EE4F-BE7F-CE61FDFBB4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628" y="1580453"/>
            <a:ext cx="6900863" cy="19839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DA39B4-9E25-FB4B-B80E-29CC3798E234}"/>
              </a:ext>
            </a:extLst>
          </p:cNvPr>
          <p:cNvSpPr txBox="1"/>
          <p:nvPr/>
        </p:nvSpPr>
        <p:spPr>
          <a:xfrm>
            <a:off x="4792666" y="3758699"/>
            <a:ext cx="66008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https://www.bioconductor.org/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 1700 packages for analyzing and visualizing genomic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Extensive documentation and vignettes (example demos) for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Workflows for common analyses: differential gene expression, annotation, etc.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38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886DA5-53A5-C749-ACAF-59879515EB55}"/>
              </a:ext>
            </a:extLst>
          </p:cNvPr>
          <p:cNvSpPr/>
          <p:nvPr/>
        </p:nvSpPr>
        <p:spPr>
          <a:xfrm>
            <a:off x="0" y="6707731"/>
            <a:ext cx="12192000" cy="15026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7">
            <a:extLst>
              <a:ext uri="{FF2B5EF4-FFF2-40B4-BE49-F238E27FC236}">
                <a16:creationId xmlns:a16="http://schemas.microsoft.com/office/drawing/2014/main" id="{8595C49A-E8C7-1C4F-B477-AF086C757FD4}"/>
              </a:ext>
            </a:extLst>
          </p:cNvPr>
          <p:cNvSpPr txBox="1">
            <a:spLocks/>
          </p:cNvSpPr>
          <p:nvPr/>
        </p:nvSpPr>
        <p:spPr>
          <a:xfrm>
            <a:off x="0" y="611731"/>
            <a:ext cx="12192000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Accessing the RStudio server</a:t>
            </a:r>
          </a:p>
          <a:p>
            <a:endParaRPr lang="en-US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4402B5-590D-8642-90F4-3E3CFA17051F}"/>
              </a:ext>
            </a:extLst>
          </p:cNvPr>
          <p:cNvSpPr txBox="1"/>
          <p:nvPr/>
        </p:nvSpPr>
        <p:spPr>
          <a:xfrm>
            <a:off x="533400" y="1854200"/>
            <a:ext cx="10160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Cyverse</a:t>
            </a:r>
            <a:r>
              <a:rPr lang="en-US" sz="2800" dirty="0"/>
              <a:t> account, find your IP address in Projects &gt; enter project that your instance was created &gt; click on project &gt; find IP address such as 128.196.142.78 (do not use this address!)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Enter the IP address into your web browser, followed by :8787, such as 128.196.142.78:8787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Username: </a:t>
            </a:r>
            <a:r>
              <a:rPr lang="en-US" sz="2800" dirty="0" err="1"/>
              <a:t>dcuser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Password: data4Carp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Green side of tent when you are logged in, or already have RStudio/</a:t>
            </a:r>
            <a:r>
              <a:rPr lang="en-US" sz="2800" dirty="0" err="1"/>
              <a:t>tidyverse</a:t>
            </a:r>
            <a:r>
              <a:rPr lang="en-US" sz="2800" dirty="0"/>
              <a:t> packages installed locally</a:t>
            </a:r>
          </a:p>
        </p:txBody>
      </p:sp>
    </p:spTree>
    <p:extLst>
      <p:ext uri="{BB962C8B-B14F-4D97-AF65-F5344CB8AC3E}">
        <p14:creationId xmlns:p14="http://schemas.microsoft.com/office/powerpoint/2010/main" val="1142975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886DA5-53A5-C749-ACAF-59879515EB55}"/>
              </a:ext>
            </a:extLst>
          </p:cNvPr>
          <p:cNvSpPr/>
          <p:nvPr/>
        </p:nvSpPr>
        <p:spPr>
          <a:xfrm>
            <a:off x="0" y="6707731"/>
            <a:ext cx="12192000" cy="15026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D40EB92-24C9-E741-9054-9AF5900C1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9200" y="366711"/>
            <a:ext cx="9304730" cy="1655762"/>
          </a:xfrm>
        </p:spPr>
        <p:txBody>
          <a:bodyPr>
            <a:noAutofit/>
          </a:bodyPr>
          <a:lstStyle/>
          <a:p>
            <a:pPr algn="l"/>
            <a:r>
              <a:rPr lang="en-US" b="1" dirty="0"/>
              <a:t>Elizabeth McDaniel</a:t>
            </a:r>
          </a:p>
          <a:p>
            <a:pPr algn="l"/>
            <a:r>
              <a:rPr lang="en-US" dirty="0"/>
              <a:t>PhD student in Microbiology Doctoral Training Program</a:t>
            </a:r>
          </a:p>
          <a:p>
            <a:pPr algn="l"/>
            <a:r>
              <a:rPr lang="en-US" dirty="0">
                <a:hlinkClick r:id="rId3"/>
              </a:rPr>
              <a:t>emcdaniel@wisc.edu</a:t>
            </a:r>
            <a:r>
              <a:rPr lang="en-US" dirty="0"/>
              <a:t> </a:t>
            </a:r>
          </a:p>
          <a:p>
            <a:pPr algn="l"/>
            <a:r>
              <a:rPr lang="en-US" dirty="0"/>
              <a:t>Meta-’omics/comparative genomics of engineered wastewater systems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498E11-2340-144B-84E8-A4FD4293B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70" y="201611"/>
            <a:ext cx="2091130" cy="22084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D0046A-AC7D-FA44-B62A-2640103B6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" y="2807030"/>
            <a:ext cx="2368550" cy="2139620"/>
          </a:xfrm>
          <a:prstGeom prst="rect">
            <a:avLst/>
          </a:prstGeom>
        </p:spPr>
      </p:pic>
      <p:sp>
        <p:nvSpPr>
          <p:cNvPr id="19" name="Subtitle 7">
            <a:extLst>
              <a:ext uri="{FF2B5EF4-FFF2-40B4-BE49-F238E27FC236}">
                <a16:creationId xmlns:a16="http://schemas.microsoft.com/office/drawing/2014/main" id="{7F36596A-ADB9-2044-BBB9-87FEA6BB44D6}"/>
              </a:ext>
            </a:extLst>
          </p:cNvPr>
          <p:cNvSpPr txBox="1">
            <a:spLocks/>
          </p:cNvSpPr>
          <p:nvPr/>
        </p:nvSpPr>
        <p:spPr>
          <a:xfrm>
            <a:off x="2489200" y="2807029"/>
            <a:ext cx="9304730" cy="3684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Computational Biology, Ecology, and Evolution Group (ComBEE)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Peer-led study group of researchers interested in applying computational biology techniques to topics in ecology and evolution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Bi-weekly study groups in R/python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Monthly meetings/informal seminars on topics in ecology &amp; evolution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Fall Social scheduled for </a:t>
            </a:r>
            <a:r>
              <a:rPr lang="en-US" b="1" dirty="0"/>
              <a:t>September 6</a:t>
            </a:r>
            <a:r>
              <a:rPr lang="en-US" b="1" baseline="30000" dirty="0"/>
              <a:t>th</a:t>
            </a:r>
            <a:r>
              <a:rPr lang="en-US" b="1" dirty="0"/>
              <a:t> @ 4PM – MSB 6201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Join the listserv by sending an email to </a:t>
            </a:r>
            <a:r>
              <a:rPr lang="en-US" dirty="0">
                <a:hlinkClick r:id="rId6"/>
              </a:rPr>
              <a:t>join-combee@lists.wisc.edu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combee-uw-madison@github.io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928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886DA5-53A5-C749-ACAF-59879515EB55}"/>
              </a:ext>
            </a:extLst>
          </p:cNvPr>
          <p:cNvSpPr/>
          <p:nvPr/>
        </p:nvSpPr>
        <p:spPr>
          <a:xfrm>
            <a:off x="0" y="6707731"/>
            <a:ext cx="12192000" cy="15026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D40EB92-24C9-E741-9054-9AF5900C1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885" y="1636711"/>
            <a:ext cx="11400230" cy="165576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/>
              <a:t>Workshop by The Carpentries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3200" dirty="0"/>
              <a:t>Non-profit, international organization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/>
              <a:t>Workshops to help researchers adopt reproducible computational practices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/>
              <a:t>Instructors and helpers are all volunteers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/>
              <a:t>Materials developed by an open science community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/>
              <a:t>Code-along learning model</a:t>
            </a:r>
          </a:p>
        </p:txBody>
      </p:sp>
      <p:sp>
        <p:nvSpPr>
          <p:cNvPr id="7" name="Subtitle 7">
            <a:extLst>
              <a:ext uri="{FF2B5EF4-FFF2-40B4-BE49-F238E27FC236}">
                <a16:creationId xmlns:a16="http://schemas.microsoft.com/office/drawing/2014/main" id="{8595C49A-E8C7-1C4F-B477-AF086C757FD4}"/>
              </a:ext>
            </a:extLst>
          </p:cNvPr>
          <p:cNvSpPr txBox="1">
            <a:spLocks/>
          </p:cNvSpPr>
          <p:nvPr/>
        </p:nvSpPr>
        <p:spPr>
          <a:xfrm>
            <a:off x="0" y="560931"/>
            <a:ext cx="12192000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What is Data Carpentry?</a:t>
            </a:r>
          </a:p>
        </p:txBody>
      </p:sp>
    </p:spTree>
    <p:extLst>
      <p:ext uri="{BB962C8B-B14F-4D97-AF65-F5344CB8AC3E}">
        <p14:creationId xmlns:p14="http://schemas.microsoft.com/office/powerpoint/2010/main" val="1678332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886DA5-53A5-C749-ACAF-59879515EB55}"/>
              </a:ext>
            </a:extLst>
          </p:cNvPr>
          <p:cNvSpPr/>
          <p:nvPr/>
        </p:nvSpPr>
        <p:spPr>
          <a:xfrm>
            <a:off x="0" y="6707731"/>
            <a:ext cx="12192000" cy="15026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D40EB92-24C9-E741-9054-9AF5900C1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885" y="1506288"/>
            <a:ext cx="11400230" cy="165576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/>
              <a:t>Use welcoming and inclusive language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/>
              <a:t>Be respectful of different viewpoints and experiences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/>
              <a:t>Gracefully accept constructive criticism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/>
              <a:t>Focus on what is best for the community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/>
              <a:t>Show courtesy and respect towards other community members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/>
              <a:t>Contact Sarah Stevens if you experience conduct violations</a:t>
            </a:r>
          </a:p>
          <a:p>
            <a:pPr algn="l"/>
            <a:r>
              <a:rPr lang="en-US" sz="3600" dirty="0">
                <a:hlinkClick r:id="rId3"/>
              </a:rPr>
              <a:t>http://software-carpentry.org/conduct/</a:t>
            </a:r>
            <a:r>
              <a:rPr lang="en-US" sz="3600" dirty="0"/>
              <a:t> </a:t>
            </a:r>
          </a:p>
        </p:txBody>
      </p:sp>
      <p:sp>
        <p:nvSpPr>
          <p:cNvPr id="7" name="Subtitle 7">
            <a:extLst>
              <a:ext uri="{FF2B5EF4-FFF2-40B4-BE49-F238E27FC236}">
                <a16:creationId xmlns:a16="http://schemas.microsoft.com/office/drawing/2014/main" id="{8595C49A-E8C7-1C4F-B477-AF086C757FD4}"/>
              </a:ext>
            </a:extLst>
          </p:cNvPr>
          <p:cNvSpPr txBox="1">
            <a:spLocks/>
          </p:cNvSpPr>
          <p:nvPr/>
        </p:nvSpPr>
        <p:spPr>
          <a:xfrm>
            <a:off x="0" y="560931"/>
            <a:ext cx="12192000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Code of Conduct</a:t>
            </a:r>
          </a:p>
        </p:txBody>
      </p:sp>
    </p:spTree>
    <p:extLst>
      <p:ext uri="{BB962C8B-B14F-4D97-AF65-F5344CB8AC3E}">
        <p14:creationId xmlns:p14="http://schemas.microsoft.com/office/powerpoint/2010/main" val="49868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886DA5-53A5-C749-ACAF-59879515EB55}"/>
              </a:ext>
            </a:extLst>
          </p:cNvPr>
          <p:cNvSpPr/>
          <p:nvPr/>
        </p:nvSpPr>
        <p:spPr>
          <a:xfrm>
            <a:off x="0" y="6707731"/>
            <a:ext cx="12192000" cy="15026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D40EB92-24C9-E741-9054-9AF5900C1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885" y="1272131"/>
            <a:ext cx="11400230" cy="1655762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Restrooms: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/>
              <a:t>Across the hall (or on the first floor)</a:t>
            </a:r>
          </a:p>
          <a:p>
            <a:pPr algn="l"/>
            <a:endParaRPr lang="en-US" sz="3600" dirty="0"/>
          </a:p>
          <a:p>
            <a:pPr algn="l"/>
            <a:r>
              <a:rPr lang="en-US" sz="3600" dirty="0"/>
              <a:t>Food: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/>
              <a:t>Coffee/tea in morning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/>
              <a:t>No lunch provided (Aldo’s café, Saffron downstairs, Union South across street)</a:t>
            </a: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sz="3200" dirty="0"/>
              <a:t>Lunch social – instructors will be around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/>
              <a:t>Microwave and fridge available</a:t>
            </a:r>
          </a:p>
        </p:txBody>
      </p:sp>
      <p:sp>
        <p:nvSpPr>
          <p:cNvPr id="7" name="Subtitle 7">
            <a:extLst>
              <a:ext uri="{FF2B5EF4-FFF2-40B4-BE49-F238E27FC236}">
                <a16:creationId xmlns:a16="http://schemas.microsoft.com/office/drawing/2014/main" id="{8595C49A-E8C7-1C4F-B477-AF086C757FD4}"/>
              </a:ext>
            </a:extLst>
          </p:cNvPr>
          <p:cNvSpPr txBox="1">
            <a:spLocks/>
          </p:cNvSpPr>
          <p:nvPr/>
        </p:nvSpPr>
        <p:spPr>
          <a:xfrm>
            <a:off x="0" y="560931"/>
            <a:ext cx="12192000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Workshop Logistics</a:t>
            </a:r>
          </a:p>
        </p:txBody>
      </p:sp>
    </p:spTree>
    <p:extLst>
      <p:ext uri="{BB962C8B-B14F-4D97-AF65-F5344CB8AC3E}">
        <p14:creationId xmlns:p14="http://schemas.microsoft.com/office/powerpoint/2010/main" val="3063281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886DA5-53A5-C749-ACAF-59879515EB55}"/>
              </a:ext>
            </a:extLst>
          </p:cNvPr>
          <p:cNvSpPr/>
          <p:nvPr/>
        </p:nvSpPr>
        <p:spPr>
          <a:xfrm>
            <a:off x="0" y="6707731"/>
            <a:ext cx="12192000" cy="15026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D40EB92-24C9-E741-9054-9AF5900C1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885" y="1272131"/>
            <a:ext cx="11400230" cy="1655762"/>
          </a:xfrm>
        </p:spPr>
        <p:txBody>
          <a:bodyPr>
            <a:noAutofit/>
          </a:bodyPr>
          <a:lstStyle/>
          <a:p>
            <a:pPr algn="l"/>
            <a:r>
              <a:rPr lang="en-US" sz="3600" b="1" u="sng" dirty="0"/>
              <a:t>Morning: </a:t>
            </a:r>
            <a:endParaRPr lang="en-US" sz="3600" dirty="0"/>
          </a:p>
          <a:p>
            <a:pPr algn="l"/>
            <a:r>
              <a:rPr lang="en-US" sz="3600" dirty="0"/>
              <a:t>Introduction to R</a:t>
            </a:r>
          </a:p>
          <a:p>
            <a:pPr algn="l"/>
            <a:r>
              <a:rPr lang="en-US" sz="3600" i="1" dirty="0"/>
              <a:t>Lunch</a:t>
            </a:r>
            <a:endParaRPr lang="en-US" sz="3600" dirty="0"/>
          </a:p>
          <a:p>
            <a:pPr algn="l"/>
            <a:r>
              <a:rPr lang="en-US" sz="3600" b="1" u="sng" dirty="0"/>
              <a:t>Afternoon: </a:t>
            </a:r>
            <a:endParaRPr lang="en-US" sz="3600" dirty="0"/>
          </a:p>
          <a:p>
            <a:pPr algn="l"/>
            <a:r>
              <a:rPr lang="en-US" sz="3600" dirty="0"/>
              <a:t>Data wrangling and visualization in R</a:t>
            </a:r>
          </a:p>
        </p:txBody>
      </p:sp>
      <p:sp>
        <p:nvSpPr>
          <p:cNvPr id="7" name="Subtitle 7">
            <a:extLst>
              <a:ext uri="{FF2B5EF4-FFF2-40B4-BE49-F238E27FC236}">
                <a16:creationId xmlns:a16="http://schemas.microsoft.com/office/drawing/2014/main" id="{8595C49A-E8C7-1C4F-B477-AF086C757FD4}"/>
              </a:ext>
            </a:extLst>
          </p:cNvPr>
          <p:cNvSpPr txBox="1">
            <a:spLocks/>
          </p:cNvSpPr>
          <p:nvPr/>
        </p:nvSpPr>
        <p:spPr>
          <a:xfrm>
            <a:off x="0" y="560931"/>
            <a:ext cx="12192000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1030995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886DA5-53A5-C749-ACAF-59879515EB55}"/>
              </a:ext>
            </a:extLst>
          </p:cNvPr>
          <p:cNvSpPr/>
          <p:nvPr/>
        </p:nvSpPr>
        <p:spPr>
          <a:xfrm>
            <a:off x="0" y="6707731"/>
            <a:ext cx="12192000" cy="15026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7">
            <a:extLst>
              <a:ext uri="{FF2B5EF4-FFF2-40B4-BE49-F238E27FC236}">
                <a16:creationId xmlns:a16="http://schemas.microsoft.com/office/drawing/2014/main" id="{8595C49A-E8C7-1C4F-B477-AF086C757FD4}"/>
              </a:ext>
            </a:extLst>
          </p:cNvPr>
          <p:cNvSpPr txBox="1">
            <a:spLocks/>
          </p:cNvSpPr>
          <p:nvPr/>
        </p:nvSpPr>
        <p:spPr>
          <a:xfrm>
            <a:off x="0" y="560931"/>
            <a:ext cx="12192000" cy="71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Workshop Logistics</a:t>
            </a:r>
          </a:p>
        </p:txBody>
      </p:sp>
      <p:sp>
        <p:nvSpPr>
          <p:cNvPr id="9" name="Google Shape;65;p13">
            <a:extLst>
              <a:ext uri="{FF2B5EF4-FFF2-40B4-BE49-F238E27FC236}">
                <a16:creationId xmlns:a16="http://schemas.microsoft.com/office/drawing/2014/main" id="{6542143E-AFD3-2245-B379-A57B1BA49215}"/>
              </a:ext>
            </a:extLst>
          </p:cNvPr>
          <p:cNvSpPr txBox="1">
            <a:spLocks/>
          </p:cNvSpPr>
          <p:nvPr/>
        </p:nvSpPr>
        <p:spPr>
          <a:xfrm>
            <a:off x="415600" y="1272131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 dirty="0"/>
              <a:t>Workshop Website</a:t>
            </a:r>
            <a:br>
              <a:rPr lang="en-US" b="1" dirty="0"/>
            </a:br>
            <a:r>
              <a:rPr lang="en-US" b="1" u="sng" dirty="0">
                <a:solidFill>
                  <a:srgbClr val="B7010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  <a:hlinkClick r:id="rId3"/>
              </a:rPr>
              <a:t>https://go.wisc.edu/3183gc</a:t>
            </a:r>
            <a:endParaRPr lang="en-US" b="1" dirty="0"/>
          </a:p>
          <a:p>
            <a:pPr algn="l">
              <a:spcBef>
                <a:spcPts val="2133"/>
              </a:spcBef>
            </a:pPr>
            <a:r>
              <a:rPr lang="en-US" sz="3200" b="1" dirty="0" err="1"/>
              <a:t>Etherpad</a:t>
            </a:r>
            <a:r>
              <a:rPr lang="en-US" sz="3200" b="1" dirty="0"/>
              <a:t> (for collaborative notes and questions)</a:t>
            </a:r>
            <a:br>
              <a:rPr lang="en-US" sz="3200" b="1" dirty="0"/>
            </a:br>
            <a:r>
              <a:rPr lang="en-US" b="1" u="sng" dirty="0">
                <a:solidFill>
                  <a:srgbClr val="B7010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  <a:hlinkClick r:id="rId4"/>
              </a:rPr>
              <a:t>https://go.wisc.edu/f778p7</a:t>
            </a:r>
            <a:endParaRPr lang="en-US" b="1" u="sng" dirty="0">
              <a:solidFill>
                <a:srgbClr val="B7010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algn="l">
              <a:spcBef>
                <a:spcPts val="2133"/>
              </a:spcBef>
            </a:pPr>
            <a:r>
              <a:rPr lang="en-US" sz="3200" b="1" dirty="0">
                <a:highlight>
                  <a:srgbClr val="FFFFFF"/>
                </a:highlight>
              </a:rPr>
              <a:t>Lessons</a:t>
            </a:r>
            <a:br>
              <a:rPr lang="en-US" b="1" dirty="0">
                <a:highlight>
                  <a:srgbClr val="FFFFFF"/>
                </a:highlight>
              </a:rPr>
            </a:br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https://</a:t>
            </a:r>
            <a:r>
              <a:rPr lang="en-US" b="1" u="sng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datacarpentry.org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/genomics-workshop/</a:t>
            </a:r>
          </a:p>
          <a:p>
            <a:pPr algn="l">
              <a:spcBef>
                <a:spcPts val="2133"/>
              </a:spcBef>
            </a:pPr>
            <a:endParaRPr lang="en-US" b="1" u="sng" dirty="0">
              <a:solidFill>
                <a:srgbClr val="B7010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algn="l">
              <a:spcBef>
                <a:spcPts val="2133"/>
              </a:spcBef>
              <a:spcAft>
                <a:spcPts val="2133"/>
              </a:spcAft>
            </a:pPr>
            <a:r>
              <a:rPr lang="en-US" sz="3200" b="1" dirty="0">
                <a:ea typeface="Verdana" panose="020B0604030504040204" pitchFamily="34" charset="0"/>
                <a:cs typeface="Verdana" panose="020B0604030504040204" pitchFamily="34" charset="0"/>
              </a:rPr>
              <a:t>Make sure you can connect to your </a:t>
            </a:r>
            <a:r>
              <a:rPr lang="en-US" sz="3200" b="1" dirty="0" err="1">
                <a:ea typeface="Verdana" panose="020B0604030504040204" pitchFamily="34" charset="0"/>
                <a:cs typeface="Verdana" panose="020B0604030504040204" pitchFamily="34" charset="0"/>
              </a:rPr>
              <a:t>Cyverse</a:t>
            </a:r>
            <a:r>
              <a:rPr lang="en-US" sz="3200" b="1" dirty="0">
                <a:ea typeface="Verdana" panose="020B0604030504040204" pitchFamily="34" charset="0"/>
                <a:cs typeface="Verdana" panose="020B0604030504040204" pitchFamily="34" charset="0"/>
              </a:rPr>
              <a:t> account!</a:t>
            </a:r>
          </a:p>
        </p:txBody>
      </p:sp>
    </p:spTree>
    <p:extLst>
      <p:ext uri="{BB962C8B-B14F-4D97-AF65-F5344CB8AC3E}">
        <p14:creationId xmlns:p14="http://schemas.microsoft.com/office/powerpoint/2010/main" val="2241028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886DA5-53A5-C749-ACAF-59879515EB55}"/>
              </a:ext>
            </a:extLst>
          </p:cNvPr>
          <p:cNvSpPr/>
          <p:nvPr/>
        </p:nvSpPr>
        <p:spPr>
          <a:xfrm>
            <a:off x="0" y="6707731"/>
            <a:ext cx="12192000" cy="15026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oogle Shape;55;p13">
            <a:extLst>
              <a:ext uri="{FF2B5EF4-FFF2-40B4-BE49-F238E27FC236}">
                <a16:creationId xmlns:a16="http://schemas.microsoft.com/office/drawing/2014/main" id="{69A5E40B-F541-7C46-A2BA-245EC247B69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2153"/>
          <a:stretch/>
        </p:blipFill>
        <p:spPr>
          <a:xfrm>
            <a:off x="0" y="67092"/>
            <a:ext cx="9144000" cy="16412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4B2182B1-CBCB-9E4B-80A7-05D790854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708317"/>
            <a:ext cx="11400230" cy="1641225"/>
          </a:xfrm>
        </p:spPr>
        <p:txBody>
          <a:bodyPr>
            <a:no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dirty="0"/>
              <a:t>Long-term evolution experiment (LTEE) in E. coli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dirty="0"/>
              <a:t>Wanted to understand the genomic and phenotypic changes of evolution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dirty="0"/>
              <a:t>Founded 12 replicate populations under identical conditions in February 1988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dirty="0"/>
              <a:t>Sequenced whole genomes from 2 clones from each population at 11 time 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60327C-EFD7-4142-96A4-AF7183A55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130277"/>
            <a:ext cx="2705100" cy="151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49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</TotalTime>
  <Words>892</Words>
  <Application>Microsoft Macintosh PowerPoint</Application>
  <PresentationFormat>Widescreen</PresentationFormat>
  <Paragraphs>139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Verdana</vt:lpstr>
      <vt:lpstr>Wingdings</vt:lpstr>
      <vt:lpstr>Office Theme</vt:lpstr>
      <vt:lpstr>Welcome to the Workshop!  </vt:lpstr>
      <vt:lpstr>Welcome to Data Carpentry! August 5-6 &amp; 12, 2019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Workshop!  </dc:title>
  <dc:creator>Elizabeth A McDaniel</dc:creator>
  <cp:lastModifiedBy>Elizabeth A McDaniel</cp:lastModifiedBy>
  <cp:revision>15</cp:revision>
  <dcterms:created xsi:type="dcterms:W3CDTF">2019-08-08T15:08:44Z</dcterms:created>
  <dcterms:modified xsi:type="dcterms:W3CDTF">2019-08-11T20:02:41Z</dcterms:modified>
</cp:coreProperties>
</file>